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" ContentType="application/vnd.ms-powerpoi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49"/>
  </p:notesMasterIdLst>
  <p:sldIdLst>
    <p:sldId id="256" r:id="rId2"/>
    <p:sldId id="263" r:id="rId3"/>
    <p:sldId id="264" r:id="rId4"/>
    <p:sldId id="257" r:id="rId5"/>
    <p:sldId id="258" r:id="rId6"/>
    <p:sldId id="265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03" r:id="rId16"/>
    <p:sldId id="259" r:id="rId17"/>
    <p:sldId id="267" r:id="rId18"/>
    <p:sldId id="266" r:id="rId19"/>
    <p:sldId id="260" r:id="rId20"/>
    <p:sldId id="272" r:id="rId21"/>
    <p:sldId id="273" r:id="rId22"/>
    <p:sldId id="277" r:id="rId23"/>
    <p:sldId id="269" r:id="rId24"/>
    <p:sldId id="274" r:id="rId25"/>
    <p:sldId id="270" r:id="rId26"/>
    <p:sldId id="275" r:id="rId27"/>
    <p:sldId id="261" r:id="rId28"/>
    <p:sldId id="281" r:id="rId29"/>
    <p:sldId id="276" r:id="rId30"/>
    <p:sldId id="278" r:id="rId31"/>
    <p:sldId id="282" r:id="rId32"/>
    <p:sldId id="280" r:id="rId33"/>
    <p:sldId id="283" r:id="rId34"/>
    <p:sldId id="290" r:id="rId35"/>
    <p:sldId id="291" r:id="rId36"/>
    <p:sldId id="288" r:id="rId37"/>
    <p:sldId id="284" r:id="rId38"/>
    <p:sldId id="292" r:id="rId39"/>
    <p:sldId id="293" r:id="rId40"/>
    <p:sldId id="294" r:id="rId41"/>
    <p:sldId id="295" r:id="rId42"/>
    <p:sldId id="289" r:id="rId43"/>
    <p:sldId id="296" r:id="rId44"/>
    <p:sldId id="285" r:id="rId45"/>
    <p:sldId id="300" r:id="rId46"/>
    <p:sldId id="301" r:id="rId47"/>
    <p:sldId id="302" r:id="rId48"/>
  </p:sldIdLst>
  <p:sldSz cx="9144000" cy="6858000" type="screen4x3"/>
  <p:notesSz cx="7077075" cy="9363075"/>
  <p:custDataLst>
    <p:tags r:id="rId5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 snapToObjects="1" showGuides="1">
      <p:cViewPr>
        <p:scale>
          <a:sx n="87" d="100"/>
          <a:sy n="87" d="100"/>
        </p:scale>
        <p:origin x="-816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rmargiotta\Documents\NPMRDS_Support\sPEED_DISTRIB.csv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wakeman\AppData\Local\Temp\notesEC36BC\24%20hour%2015%20minute%20profile%20graphs%20mixed%20and%20trucks%20(Boris%20edit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018078111855756E-2"/>
          <c:y val="6.1488271930856847E-2"/>
          <c:w val="0.90154589721001721"/>
          <c:h val="0.8947231188090669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sPEED_DISTRIB!$B$1</c:f>
              <c:strCache>
                <c:ptCount val="1"/>
                <c:pt idx="0">
                  <c:v>Freq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sPEED_DISTRIB!$A$2:$A$120</c:f>
              <c:numCache>
                <c:formatCode>General</c:formatCode>
                <c:ptCount val="11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102</c:v>
                </c:pt>
                <c:pt idx="102">
                  <c:v>103</c:v>
                </c:pt>
                <c:pt idx="103">
                  <c:v>107</c:v>
                </c:pt>
                <c:pt idx="104">
                  <c:v>108</c:v>
                </c:pt>
                <c:pt idx="105">
                  <c:v>109</c:v>
                </c:pt>
                <c:pt idx="106">
                  <c:v>110</c:v>
                </c:pt>
                <c:pt idx="107">
                  <c:v>111</c:v>
                </c:pt>
                <c:pt idx="108">
                  <c:v>114</c:v>
                </c:pt>
                <c:pt idx="109">
                  <c:v>115</c:v>
                </c:pt>
                <c:pt idx="110">
                  <c:v>116</c:v>
                </c:pt>
                <c:pt idx="111">
                  <c:v>122</c:v>
                </c:pt>
                <c:pt idx="112">
                  <c:v>123</c:v>
                </c:pt>
                <c:pt idx="113">
                  <c:v>125</c:v>
                </c:pt>
                <c:pt idx="114">
                  <c:v>128</c:v>
                </c:pt>
                <c:pt idx="115">
                  <c:v>131</c:v>
                </c:pt>
                <c:pt idx="116">
                  <c:v>132</c:v>
                </c:pt>
                <c:pt idx="117">
                  <c:v>142</c:v>
                </c:pt>
                <c:pt idx="118">
                  <c:v>154</c:v>
                </c:pt>
              </c:numCache>
            </c:numRef>
          </c:xVal>
          <c:yVal>
            <c:numRef>
              <c:f>sPEED_DISTRIB!$B$2:$B$120</c:f>
              <c:numCache>
                <c:formatCode>General</c:formatCode>
                <c:ptCount val="119"/>
                <c:pt idx="0">
                  <c:v>2</c:v>
                </c:pt>
                <c:pt idx="1">
                  <c:v>6663</c:v>
                </c:pt>
                <c:pt idx="2">
                  <c:v>9021</c:v>
                </c:pt>
                <c:pt idx="3">
                  <c:v>8977</c:v>
                </c:pt>
                <c:pt idx="4">
                  <c:v>16130</c:v>
                </c:pt>
                <c:pt idx="5">
                  <c:v>20199</c:v>
                </c:pt>
                <c:pt idx="6">
                  <c:v>23504</c:v>
                </c:pt>
                <c:pt idx="7">
                  <c:v>28775</c:v>
                </c:pt>
                <c:pt idx="8">
                  <c:v>25905</c:v>
                </c:pt>
                <c:pt idx="9">
                  <c:v>30800</c:v>
                </c:pt>
                <c:pt idx="10">
                  <c:v>32521</c:v>
                </c:pt>
                <c:pt idx="11">
                  <c:v>34852</c:v>
                </c:pt>
                <c:pt idx="12">
                  <c:v>38596</c:v>
                </c:pt>
                <c:pt idx="13">
                  <c:v>35918</c:v>
                </c:pt>
                <c:pt idx="14">
                  <c:v>40078</c:v>
                </c:pt>
                <c:pt idx="15">
                  <c:v>42430</c:v>
                </c:pt>
                <c:pt idx="16">
                  <c:v>40672</c:v>
                </c:pt>
                <c:pt idx="17">
                  <c:v>44882</c:v>
                </c:pt>
                <c:pt idx="18">
                  <c:v>39162</c:v>
                </c:pt>
                <c:pt idx="19">
                  <c:v>42579</c:v>
                </c:pt>
                <c:pt idx="20">
                  <c:v>43580</c:v>
                </c:pt>
                <c:pt idx="21">
                  <c:v>42819</c:v>
                </c:pt>
                <c:pt idx="22">
                  <c:v>47660</c:v>
                </c:pt>
                <c:pt idx="23">
                  <c:v>51042</c:v>
                </c:pt>
                <c:pt idx="24">
                  <c:v>75844</c:v>
                </c:pt>
                <c:pt idx="25">
                  <c:v>78369</c:v>
                </c:pt>
                <c:pt idx="26">
                  <c:v>52251</c:v>
                </c:pt>
                <c:pt idx="27">
                  <c:v>58424</c:v>
                </c:pt>
                <c:pt idx="28">
                  <c:v>54097</c:v>
                </c:pt>
                <c:pt idx="29">
                  <c:v>54373</c:v>
                </c:pt>
                <c:pt idx="30">
                  <c:v>77567</c:v>
                </c:pt>
                <c:pt idx="31">
                  <c:v>81838</c:v>
                </c:pt>
                <c:pt idx="32">
                  <c:v>88771</c:v>
                </c:pt>
                <c:pt idx="33">
                  <c:v>79538</c:v>
                </c:pt>
                <c:pt idx="34">
                  <c:v>64645</c:v>
                </c:pt>
                <c:pt idx="35">
                  <c:v>89594</c:v>
                </c:pt>
                <c:pt idx="36">
                  <c:v>72659</c:v>
                </c:pt>
                <c:pt idx="37">
                  <c:v>114989</c:v>
                </c:pt>
                <c:pt idx="38">
                  <c:v>86515</c:v>
                </c:pt>
                <c:pt idx="39">
                  <c:v>106643</c:v>
                </c:pt>
                <c:pt idx="40">
                  <c:v>158000</c:v>
                </c:pt>
                <c:pt idx="41">
                  <c:v>144686</c:v>
                </c:pt>
                <c:pt idx="42">
                  <c:v>191603</c:v>
                </c:pt>
                <c:pt idx="43">
                  <c:v>182924</c:v>
                </c:pt>
                <c:pt idx="44">
                  <c:v>238715</c:v>
                </c:pt>
                <c:pt idx="45">
                  <c:v>281277</c:v>
                </c:pt>
                <c:pt idx="46">
                  <c:v>356884</c:v>
                </c:pt>
                <c:pt idx="47">
                  <c:v>403602</c:v>
                </c:pt>
                <c:pt idx="48">
                  <c:v>503644</c:v>
                </c:pt>
                <c:pt idx="49">
                  <c:v>549012</c:v>
                </c:pt>
                <c:pt idx="50">
                  <c:v>730157</c:v>
                </c:pt>
                <c:pt idx="51">
                  <c:v>898216</c:v>
                </c:pt>
                <c:pt idx="52">
                  <c:v>1160719</c:v>
                </c:pt>
                <c:pt idx="53">
                  <c:v>1327554</c:v>
                </c:pt>
                <c:pt idx="54">
                  <c:v>1616024</c:v>
                </c:pt>
                <c:pt idx="55">
                  <c:v>2260263</c:v>
                </c:pt>
                <c:pt idx="56">
                  <c:v>2484679</c:v>
                </c:pt>
                <c:pt idx="57">
                  <c:v>3088767</c:v>
                </c:pt>
                <c:pt idx="58">
                  <c:v>3426468</c:v>
                </c:pt>
                <c:pt idx="59">
                  <c:v>3855895</c:v>
                </c:pt>
                <c:pt idx="60">
                  <c:v>4500077</c:v>
                </c:pt>
                <c:pt idx="61">
                  <c:v>4718297</c:v>
                </c:pt>
                <c:pt idx="62">
                  <c:v>5539957</c:v>
                </c:pt>
                <c:pt idx="63">
                  <c:v>5693716</c:v>
                </c:pt>
                <c:pt idx="64">
                  <c:v>5396366</c:v>
                </c:pt>
                <c:pt idx="65">
                  <c:v>4746251</c:v>
                </c:pt>
                <c:pt idx="66">
                  <c:v>3128219</c:v>
                </c:pt>
                <c:pt idx="67">
                  <c:v>2424044</c:v>
                </c:pt>
                <c:pt idx="68">
                  <c:v>1819361</c:v>
                </c:pt>
                <c:pt idx="69">
                  <c:v>1434359</c:v>
                </c:pt>
                <c:pt idx="70">
                  <c:v>1152707</c:v>
                </c:pt>
                <c:pt idx="71">
                  <c:v>956519</c:v>
                </c:pt>
                <c:pt idx="72">
                  <c:v>704562</c:v>
                </c:pt>
                <c:pt idx="73">
                  <c:v>559197</c:v>
                </c:pt>
                <c:pt idx="74">
                  <c:v>404917</c:v>
                </c:pt>
                <c:pt idx="75">
                  <c:v>280787</c:v>
                </c:pt>
                <c:pt idx="76">
                  <c:v>233516</c:v>
                </c:pt>
                <c:pt idx="77">
                  <c:v>141009</c:v>
                </c:pt>
                <c:pt idx="78">
                  <c:v>118436</c:v>
                </c:pt>
                <c:pt idx="79">
                  <c:v>68297</c:v>
                </c:pt>
                <c:pt idx="80">
                  <c:v>67933</c:v>
                </c:pt>
                <c:pt idx="81">
                  <c:v>26482</c:v>
                </c:pt>
                <c:pt idx="82">
                  <c:v>22742</c:v>
                </c:pt>
                <c:pt idx="83">
                  <c:v>19299</c:v>
                </c:pt>
                <c:pt idx="84">
                  <c:v>8135</c:v>
                </c:pt>
                <c:pt idx="85">
                  <c:v>4970</c:v>
                </c:pt>
                <c:pt idx="86">
                  <c:v>4742</c:v>
                </c:pt>
                <c:pt idx="87">
                  <c:v>7172</c:v>
                </c:pt>
                <c:pt idx="88">
                  <c:v>2827</c:v>
                </c:pt>
                <c:pt idx="89">
                  <c:v>2551</c:v>
                </c:pt>
                <c:pt idx="90">
                  <c:v>381</c:v>
                </c:pt>
                <c:pt idx="91">
                  <c:v>521</c:v>
                </c:pt>
                <c:pt idx="92">
                  <c:v>25107</c:v>
                </c:pt>
                <c:pt idx="93">
                  <c:v>111</c:v>
                </c:pt>
                <c:pt idx="94">
                  <c:v>1051</c:v>
                </c:pt>
                <c:pt idx="95">
                  <c:v>36</c:v>
                </c:pt>
                <c:pt idx="96">
                  <c:v>1328</c:v>
                </c:pt>
                <c:pt idx="97">
                  <c:v>2315</c:v>
                </c:pt>
                <c:pt idx="98">
                  <c:v>52</c:v>
                </c:pt>
                <c:pt idx="99">
                  <c:v>3</c:v>
                </c:pt>
                <c:pt idx="100">
                  <c:v>293</c:v>
                </c:pt>
                <c:pt idx="101">
                  <c:v>634</c:v>
                </c:pt>
                <c:pt idx="102">
                  <c:v>2276</c:v>
                </c:pt>
                <c:pt idx="103">
                  <c:v>57</c:v>
                </c:pt>
                <c:pt idx="104">
                  <c:v>174</c:v>
                </c:pt>
                <c:pt idx="105">
                  <c:v>1873</c:v>
                </c:pt>
                <c:pt idx="106">
                  <c:v>3</c:v>
                </c:pt>
                <c:pt idx="107">
                  <c:v>5</c:v>
                </c:pt>
                <c:pt idx="108">
                  <c:v>58</c:v>
                </c:pt>
                <c:pt idx="109">
                  <c:v>700</c:v>
                </c:pt>
                <c:pt idx="110">
                  <c:v>1</c:v>
                </c:pt>
                <c:pt idx="111">
                  <c:v>103</c:v>
                </c:pt>
                <c:pt idx="112">
                  <c:v>263</c:v>
                </c:pt>
                <c:pt idx="113">
                  <c:v>128</c:v>
                </c:pt>
                <c:pt idx="114">
                  <c:v>30</c:v>
                </c:pt>
                <c:pt idx="115">
                  <c:v>1</c:v>
                </c:pt>
                <c:pt idx="116">
                  <c:v>65</c:v>
                </c:pt>
                <c:pt idx="117">
                  <c:v>15</c:v>
                </c:pt>
                <c:pt idx="118">
                  <c:v>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164672"/>
        <c:axId val="41525248"/>
      </c:scatterChart>
      <c:valAx>
        <c:axId val="40164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25248"/>
        <c:crosses val="autoZero"/>
        <c:crossBetween val="midCat"/>
      </c:valAx>
      <c:valAx>
        <c:axId val="4152524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46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445586438825507E-2"/>
          <c:y val="0.14630371203599551"/>
          <c:w val="0.91946876308707859"/>
          <c:h val="0.55819442168082312"/>
        </c:manualLayout>
      </c:layout>
      <c:lineChart>
        <c:grouping val="standard"/>
        <c:varyColors val="0"/>
        <c:ser>
          <c:idx val="0"/>
          <c:order val="0"/>
          <c:tx>
            <c:strRef>
              <c:f>'WD Mixed Low'!$C$3</c:f>
              <c:strCache>
                <c:ptCount val="1"/>
                <c:pt idx="0">
                  <c:v>AM Peak, Freeway Weekday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6"/>
            <c:spPr>
              <a:solidFill>
                <a:schemeClr val="tx2"/>
              </a:solidFill>
              <a:ln>
                <a:solidFill>
                  <a:schemeClr val="accent1"/>
                </a:solidFill>
              </a:ln>
            </c:spPr>
          </c:marker>
          <c:cat>
            <c:numRef>
              <c:f>'WD Mixed Low'!$B$4:$B$27</c:f>
              <c:numCache>
                <c:formatCode>h:mm</c:formatCode>
                <c:ptCount val="24"/>
                <c:pt idx="0">
                  <c:v>0</c:v>
                </c:pt>
                <c:pt idx="1">
                  <c:v>4.1666666666666664E-2</c:v>
                </c:pt>
                <c:pt idx="2">
                  <c:v>8.3333333333333329E-2</c:v>
                </c:pt>
                <c:pt idx="3">
                  <c:v>0.125</c:v>
                </c:pt>
                <c:pt idx="4">
                  <c:v>0.16666666666666693</c:v>
                </c:pt>
                <c:pt idx="5">
                  <c:v>0.20833333333333307</c:v>
                </c:pt>
                <c:pt idx="6">
                  <c:v>0.25</c:v>
                </c:pt>
                <c:pt idx="7">
                  <c:v>0.29166666666666713</c:v>
                </c:pt>
                <c:pt idx="8">
                  <c:v>0.33333333333333298</c:v>
                </c:pt>
                <c:pt idx="9">
                  <c:v>0.37500000000000011</c:v>
                </c:pt>
                <c:pt idx="10">
                  <c:v>0.41666666666666713</c:v>
                </c:pt>
                <c:pt idx="11">
                  <c:v>0.45833333333333293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0.58333333333333282</c:v>
                </c:pt>
                <c:pt idx="15">
                  <c:v>0.62500000000000022</c:v>
                </c:pt>
                <c:pt idx="16">
                  <c:v>0.66666666666666718</c:v>
                </c:pt>
                <c:pt idx="17">
                  <c:v>0.70833333333333304</c:v>
                </c:pt>
                <c:pt idx="18">
                  <c:v>0.75000000000000022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0.87500000000000022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'WD Mixed Low'!$C$4:$C$27</c:f>
              <c:numCache>
                <c:formatCode>0.0000%</c:formatCode>
                <c:ptCount val="24"/>
                <c:pt idx="0">
                  <c:v>7.2000000000000024E-3</c:v>
                </c:pt>
                <c:pt idx="1">
                  <c:v>5.1000000000000004E-3</c:v>
                </c:pt>
                <c:pt idx="2">
                  <c:v>4.8000000000000004E-3</c:v>
                </c:pt>
                <c:pt idx="3">
                  <c:v>5.7000000000000019E-3</c:v>
                </c:pt>
                <c:pt idx="4">
                  <c:v>1.2500000000000001E-2</c:v>
                </c:pt>
                <c:pt idx="5">
                  <c:v>3.7300000000000014E-2</c:v>
                </c:pt>
                <c:pt idx="6">
                  <c:v>7.8000000000000014E-2</c:v>
                </c:pt>
                <c:pt idx="7">
                  <c:v>8.8500000000000037E-2</c:v>
                </c:pt>
                <c:pt idx="8">
                  <c:v>6.5400000000000014E-2</c:v>
                </c:pt>
                <c:pt idx="9">
                  <c:v>5.11E-2</c:v>
                </c:pt>
                <c:pt idx="10">
                  <c:v>4.9900000000000014E-2</c:v>
                </c:pt>
                <c:pt idx="11">
                  <c:v>5.1800000000000013E-2</c:v>
                </c:pt>
                <c:pt idx="12">
                  <c:v>5.3400000000000003E-2</c:v>
                </c:pt>
                <c:pt idx="13">
                  <c:v>5.5800000000000016E-2</c:v>
                </c:pt>
                <c:pt idx="14">
                  <c:v>6.1700000000000012E-2</c:v>
                </c:pt>
                <c:pt idx="15">
                  <c:v>6.7599999999999993E-2</c:v>
                </c:pt>
                <c:pt idx="16">
                  <c:v>6.9700000000000026E-2</c:v>
                </c:pt>
                <c:pt idx="17">
                  <c:v>6.2800000000000022E-2</c:v>
                </c:pt>
                <c:pt idx="18">
                  <c:v>4.7500000000000014E-2</c:v>
                </c:pt>
                <c:pt idx="19">
                  <c:v>3.5900000000000001E-2</c:v>
                </c:pt>
                <c:pt idx="20">
                  <c:v>2.9700000000000001E-2</c:v>
                </c:pt>
                <c:pt idx="21">
                  <c:v>2.5900000000000006E-2</c:v>
                </c:pt>
                <c:pt idx="22">
                  <c:v>1.9900000000000008E-2</c:v>
                </c:pt>
                <c:pt idx="23">
                  <c:v>1.2800000000000004E-2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'WD Mixed Low'!$D$3</c:f>
              <c:strCache>
                <c:ptCount val="1"/>
                <c:pt idx="0">
                  <c:v>PM Peak, Freeway Weekday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circle"/>
            <c:size val="6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val>
            <c:numRef>
              <c:f>'WD Mixed Low'!$D$4:$D$27</c:f>
              <c:numCache>
                <c:formatCode>0.0000%</c:formatCode>
                <c:ptCount val="24"/>
                <c:pt idx="0">
                  <c:v>9.500000000000005E-3</c:v>
                </c:pt>
                <c:pt idx="1">
                  <c:v>5.9000000000000025E-3</c:v>
                </c:pt>
                <c:pt idx="2">
                  <c:v>4.8000000000000004E-3</c:v>
                </c:pt>
                <c:pt idx="3">
                  <c:v>5.0000000000000018E-3</c:v>
                </c:pt>
                <c:pt idx="4">
                  <c:v>8.2000000000000024E-3</c:v>
                </c:pt>
                <c:pt idx="5">
                  <c:v>2.01E-2</c:v>
                </c:pt>
                <c:pt idx="6">
                  <c:v>4.2800000000000019E-2</c:v>
                </c:pt>
                <c:pt idx="7">
                  <c:v>5.5500000000000022E-2</c:v>
                </c:pt>
                <c:pt idx="8">
                  <c:v>4.8899999999999999E-2</c:v>
                </c:pt>
                <c:pt idx="9">
                  <c:v>4.5400000000000003E-2</c:v>
                </c:pt>
                <c:pt idx="10">
                  <c:v>4.8300000000000023E-2</c:v>
                </c:pt>
                <c:pt idx="11">
                  <c:v>5.2400000000000016E-2</c:v>
                </c:pt>
                <c:pt idx="12">
                  <c:v>5.4700000000000019E-2</c:v>
                </c:pt>
                <c:pt idx="13">
                  <c:v>5.8299999999999998E-2</c:v>
                </c:pt>
                <c:pt idx="14">
                  <c:v>6.9200000000000012E-2</c:v>
                </c:pt>
                <c:pt idx="15">
                  <c:v>8.6900000000000047E-2</c:v>
                </c:pt>
                <c:pt idx="16">
                  <c:v>9.7300000000000011E-2</c:v>
                </c:pt>
                <c:pt idx="17">
                  <c:v>8.4500000000000033E-2</c:v>
                </c:pt>
                <c:pt idx="18">
                  <c:v>5.6899999999999999E-2</c:v>
                </c:pt>
                <c:pt idx="19">
                  <c:v>4.1099999999999998E-2</c:v>
                </c:pt>
                <c:pt idx="20">
                  <c:v>3.44E-2</c:v>
                </c:pt>
                <c:pt idx="21">
                  <c:v>3.0100000000000002E-2</c:v>
                </c:pt>
                <c:pt idx="22">
                  <c:v>2.35E-2</c:v>
                </c:pt>
                <c:pt idx="23">
                  <c:v>1.6299999999999999E-2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'WD Mixed Low'!$E$3</c:f>
              <c:strCache>
                <c:ptCount val="1"/>
                <c:pt idx="0">
                  <c:v>AM Peak, Non-Freeway Weekday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triang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val>
            <c:numRef>
              <c:f>'WD Mixed Low'!$E$4:$E$27</c:f>
              <c:numCache>
                <c:formatCode>0.0000%</c:formatCode>
                <c:ptCount val="24"/>
                <c:pt idx="0">
                  <c:v>5.6999999999999993E-3</c:v>
                </c:pt>
                <c:pt idx="1">
                  <c:v>5.7090000000000023E-3</c:v>
                </c:pt>
                <c:pt idx="2">
                  <c:v>5.000000000000001E-3</c:v>
                </c:pt>
                <c:pt idx="3">
                  <c:v>5.400000000000002E-3</c:v>
                </c:pt>
                <c:pt idx="4">
                  <c:v>9.1000000000000004E-3</c:v>
                </c:pt>
                <c:pt idx="5">
                  <c:v>2.5000000000000001E-2</c:v>
                </c:pt>
                <c:pt idx="6">
                  <c:v>6.0400000000000016E-2</c:v>
                </c:pt>
                <c:pt idx="7">
                  <c:v>8.0600000000000047E-2</c:v>
                </c:pt>
                <c:pt idx="8">
                  <c:v>6.5400000000000014E-2</c:v>
                </c:pt>
                <c:pt idx="9">
                  <c:v>5.3300000000000014E-2</c:v>
                </c:pt>
                <c:pt idx="10">
                  <c:v>5.4700000000000019E-2</c:v>
                </c:pt>
                <c:pt idx="11">
                  <c:v>6.0200000000000004E-2</c:v>
                </c:pt>
                <c:pt idx="12">
                  <c:v>6.3500000000000001E-2</c:v>
                </c:pt>
                <c:pt idx="13">
                  <c:v>6.3E-2</c:v>
                </c:pt>
                <c:pt idx="14">
                  <c:v>6.5599999999999992E-2</c:v>
                </c:pt>
                <c:pt idx="15">
                  <c:v>6.88E-2</c:v>
                </c:pt>
                <c:pt idx="16">
                  <c:v>6.8300000000000013E-2</c:v>
                </c:pt>
                <c:pt idx="17">
                  <c:v>6.1600000000000002E-2</c:v>
                </c:pt>
                <c:pt idx="18">
                  <c:v>4.9400000000000006E-2</c:v>
                </c:pt>
                <c:pt idx="19">
                  <c:v>3.95E-2</c:v>
                </c:pt>
                <c:pt idx="20">
                  <c:v>3.2700000000000014E-2</c:v>
                </c:pt>
                <c:pt idx="21">
                  <c:v>2.6700000000000002E-2</c:v>
                </c:pt>
                <c:pt idx="22">
                  <c:v>1.9099999999999999E-2</c:v>
                </c:pt>
                <c:pt idx="23">
                  <c:v>1.1299999999999998E-2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'WD Mixed Low'!$F$3</c:f>
              <c:strCache>
                <c:ptCount val="1"/>
                <c:pt idx="0">
                  <c:v>PM Peak, Non-Freeway Weekday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</a:ln>
          </c:spPr>
          <c:marker>
            <c:symbol val="x"/>
            <c:size val="5"/>
            <c:spPr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c:spPr>
          </c:marker>
          <c:val>
            <c:numRef>
              <c:f>'WD Mixed Low'!$F$4:$F$27</c:f>
              <c:numCache>
                <c:formatCode>0.0000%</c:formatCode>
                <c:ptCount val="24"/>
                <c:pt idx="0">
                  <c:v>7.9000000000000042E-3</c:v>
                </c:pt>
                <c:pt idx="1">
                  <c:v>4.8000000000000004E-3</c:v>
                </c:pt>
                <c:pt idx="2">
                  <c:v>3.200000000000001E-3</c:v>
                </c:pt>
                <c:pt idx="3">
                  <c:v>3.0000000000000009E-3</c:v>
                </c:pt>
                <c:pt idx="4">
                  <c:v>5.1000000000000004E-3</c:v>
                </c:pt>
                <c:pt idx="5">
                  <c:v>1.2900000000000003E-2</c:v>
                </c:pt>
                <c:pt idx="6">
                  <c:v>3.0900000000000011E-2</c:v>
                </c:pt>
                <c:pt idx="7">
                  <c:v>4.5600000000000002E-2</c:v>
                </c:pt>
                <c:pt idx="8">
                  <c:v>4.5900000000000003E-2</c:v>
                </c:pt>
                <c:pt idx="9">
                  <c:v>4.7600000000000003E-2</c:v>
                </c:pt>
                <c:pt idx="10">
                  <c:v>5.4100000000000016E-2</c:v>
                </c:pt>
                <c:pt idx="11">
                  <c:v>6.2400000000000018E-2</c:v>
                </c:pt>
                <c:pt idx="12">
                  <c:v>6.5600000000000006E-2</c:v>
                </c:pt>
                <c:pt idx="13">
                  <c:v>6.5800000000000011E-2</c:v>
                </c:pt>
                <c:pt idx="14">
                  <c:v>7.3099999999999998E-2</c:v>
                </c:pt>
                <c:pt idx="15">
                  <c:v>8.5800000000000043E-2</c:v>
                </c:pt>
                <c:pt idx="16">
                  <c:v>9.5000000000000029E-2</c:v>
                </c:pt>
                <c:pt idx="17">
                  <c:v>8.3000000000000032E-2</c:v>
                </c:pt>
                <c:pt idx="18">
                  <c:v>5.7800000000000018E-2</c:v>
                </c:pt>
                <c:pt idx="19">
                  <c:v>4.4900000000000016E-2</c:v>
                </c:pt>
                <c:pt idx="20">
                  <c:v>3.7500000000000006E-2</c:v>
                </c:pt>
                <c:pt idx="21">
                  <c:v>3.0600000000000002E-2</c:v>
                </c:pt>
                <c:pt idx="22">
                  <c:v>2.2700000000000001E-2</c:v>
                </c:pt>
                <c:pt idx="23">
                  <c:v>1.4800000000000001E-2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735936"/>
        <c:axId val="40003264"/>
      </c:lineChart>
      <c:catAx>
        <c:axId val="697359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Hour of Day</a:t>
                </a:r>
              </a:p>
            </c:rich>
          </c:tx>
          <c:layout>
            <c:manualLayout>
              <c:xMode val="edge"/>
              <c:yMode val="edge"/>
              <c:x val="0.45553907754718498"/>
              <c:y val="0.77861018464395004"/>
            </c:manualLayout>
          </c:layout>
          <c:overlay val="0"/>
        </c:title>
        <c:numFmt formatCode="h:mm;@" sourceLinked="0"/>
        <c:majorTickMark val="cross"/>
        <c:minorTickMark val="none"/>
        <c:tickLblPos val="nextTo"/>
        <c:spPr>
          <a:ln w="63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000326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0003264"/>
        <c:scaling>
          <c:orientation val="minMax"/>
          <c:max val="0.12000000000000002"/>
          <c:min val="0"/>
        </c:scaling>
        <c:delete val="0"/>
        <c:axPos val="l"/>
        <c:title>
          <c:tx>
            <c:rich>
              <a:bodyPr rot="0" vert="horz"/>
              <a:lstStyle/>
              <a:p>
                <a:pPr algn="l">
                  <a:defRPr/>
                </a:pPr>
                <a:r>
                  <a:rPr lang="en-US" dirty="0"/>
                  <a:t>Percent of </a:t>
                </a:r>
                <a:br>
                  <a:rPr lang="en-US" dirty="0"/>
                </a:br>
                <a:r>
                  <a:rPr lang="en-US" dirty="0"/>
                  <a:t>Daily Volume</a:t>
                </a:r>
              </a:p>
            </c:rich>
          </c:tx>
          <c:layout>
            <c:manualLayout>
              <c:xMode val="edge"/>
              <c:yMode val="edge"/>
              <c:x val="0"/>
              <c:y val="8.8602244798923254E-3"/>
            </c:manualLayout>
          </c:layout>
          <c:overlay val="0"/>
        </c:title>
        <c:numFmt formatCode="0.0%" sourceLinked="0"/>
        <c:majorTickMark val="cross"/>
        <c:minorTickMark val="none"/>
        <c:tickLblPos val="nextTo"/>
        <c:spPr>
          <a:ln w="6350">
            <a:solidFill>
              <a:schemeClr val="tx1"/>
            </a:solidFill>
          </a:ln>
        </c:spPr>
        <c:crossAx val="69735936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7.234757318007129E-2"/>
          <c:y val="0.83471989568182958"/>
          <c:w val="0.85530465497666208"/>
          <c:h val="0.139802397311801"/>
        </c:manualLayout>
      </c:layout>
      <c:overlay val="0"/>
      <c:spPr>
        <a:ln w="6350">
          <a:solidFill>
            <a:schemeClr val="tx1"/>
          </a:solidFill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 Narrow" panose="020B0506020202030204" pitchFamily="34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D81A8936-9575-4A7B-96FF-759D075096BF}" type="datetimeFigureOut">
              <a:rPr lang="en-US" smtClean="0"/>
              <a:pPr/>
              <a:t>9/16/2015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AE2B0A10-6CCD-44B8-ADDC-B8A3B3A8A3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026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458" y="252208"/>
            <a:ext cx="8465574" cy="802302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99039" y="2433483"/>
            <a:ext cx="3749402" cy="995517"/>
          </a:xfrm>
        </p:spPr>
        <p:txBody>
          <a:bodyPr/>
          <a:lstStyle>
            <a:lvl1pPr marL="0" indent="0" algn="l">
              <a:spcBef>
                <a:spcPct val="50000"/>
              </a:spcBef>
              <a:buFontTx/>
              <a:buNone/>
              <a:defRPr sz="2400">
                <a:solidFill>
                  <a:schemeClr val="tx2"/>
                </a:solidFill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400" b="1" dirty="0" smtClean="0">
                <a:solidFill>
                  <a:schemeClr val="tx2"/>
                </a:solidFill>
              </a:rPr>
              <a:t>Client Name</a:t>
            </a:r>
          </a:p>
        </p:txBody>
      </p:sp>
      <p:pic>
        <p:nvPicPr>
          <p:cNvPr id="8" name="Picture 7" descr="traffic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2284" y="2306836"/>
            <a:ext cx="4444682" cy="2966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484632" y="1219200"/>
            <a:ext cx="7964424" cy="417576"/>
          </a:xfrm>
        </p:spPr>
        <p:txBody>
          <a:bodyPr>
            <a:noAutofit/>
          </a:bodyPr>
          <a:lstStyle>
            <a:lvl1pPr marL="0" indent="0" algn="l">
              <a:buNone/>
              <a:defRPr sz="2800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1714498" y="6228559"/>
            <a:ext cx="3404650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effectLst/>
              </a:rPr>
              <a:t>Transportation leadership you can trust.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909" y="2169951"/>
            <a:ext cx="1039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chemeClr val="tx2"/>
                </a:solidFill>
              </a:rPr>
              <a:t>presented to</a:t>
            </a:r>
            <a:endParaRPr lang="en-US" sz="1400" b="1" i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4632" y="3517488"/>
            <a:ext cx="34037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tx2"/>
                </a:solidFill>
              </a:rPr>
              <a:t>presented by</a:t>
            </a:r>
            <a:r>
              <a:rPr lang="en-US" sz="1100" i="1" dirty="0" smtClean="0">
                <a:solidFill>
                  <a:schemeClr val="tx2"/>
                </a:solidFill>
              </a:rPr>
              <a:t/>
            </a:r>
            <a:br>
              <a:rPr lang="en-US" sz="1100" i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Cambridge Systematics, Inc.</a:t>
            </a:r>
            <a:endParaRPr lang="en-US" sz="2000" dirty="0"/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6575" y="5136971"/>
            <a:ext cx="3351213" cy="346075"/>
          </a:xfrm>
        </p:spPr>
        <p:txBody>
          <a:bodyPr/>
          <a:lstStyle>
            <a:lvl1pPr>
              <a:buFontTx/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84632" y="4075991"/>
            <a:ext cx="3763809" cy="1060980"/>
          </a:xfrm>
        </p:spPr>
        <p:txBody>
          <a:bodyPr/>
          <a:lstStyle>
            <a:lvl1pPr>
              <a:buFont typeface="Arial" pitchFamily="34" charset="0"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Presenters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38770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458" y="252208"/>
            <a:ext cx="8465574" cy="802302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99039" y="2433483"/>
            <a:ext cx="3749402" cy="995517"/>
          </a:xfrm>
        </p:spPr>
        <p:txBody>
          <a:bodyPr/>
          <a:lstStyle>
            <a:lvl1pPr marL="0" indent="0" algn="l">
              <a:spcBef>
                <a:spcPct val="50000"/>
              </a:spcBef>
              <a:buFontTx/>
              <a:buNone/>
              <a:defRPr sz="2400">
                <a:solidFill>
                  <a:schemeClr val="tx2"/>
                </a:solidFill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400" b="1" dirty="0" smtClean="0">
                <a:solidFill>
                  <a:schemeClr val="tx2"/>
                </a:solidFill>
              </a:rPr>
              <a:t>Client Name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484632" y="1219200"/>
            <a:ext cx="7964424" cy="417576"/>
          </a:xfrm>
        </p:spPr>
        <p:txBody>
          <a:bodyPr>
            <a:noAutofit/>
          </a:bodyPr>
          <a:lstStyle>
            <a:lvl1pPr marL="0" indent="0" algn="l">
              <a:buNone/>
              <a:defRPr sz="2800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1714498" y="6228559"/>
            <a:ext cx="3404650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effectLst/>
              </a:rPr>
              <a:t>Transportation leadership you can trust.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909" y="2169951"/>
            <a:ext cx="1039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chemeClr val="tx2"/>
                </a:solidFill>
              </a:rPr>
              <a:t>presented to</a:t>
            </a:r>
            <a:endParaRPr lang="en-US" sz="1400" b="1" i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4632" y="3517488"/>
            <a:ext cx="34037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tx2"/>
                </a:solidFill>
              </a:rPr>
              <a:t>presented by</a:t>
            </a:r>
            <a:r>
              <a:rPr lang="en-US" sz="1100" i="1" dirty="0" smtClean="0">
                <a:solidFill>
                  <a:schemeClr val="tx2"/>
                </a:solidFill>
              </a:rPr>
              <a:t/>
            </a:r>
            <a:br>
              <a:rPr lang="en-US" sz="1100" i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Cambridge Systematics, Inc.</a:t>
            </a:r>
            <a:endParaRPr lang="en-US" sz="2000" dirty="0"/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6575" y="5136971"/>
            <a:ext cx="3351213" cy="346075"/>
          </a:xfrm>
        </p:spPr>
        <p:txBody>
          <a:bodyPr/>
          <a:lstStyle>
            <a:lvl1pPr>
              <a:buFontTx/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84632" y="4075991"/>
            <a:ext cx="3763809" cy="1060980"/>
          </a:xfrm>
        </p:spPr>
        <p:txBody>
          <a:bodyPr/>
          <a:lstStyle>
            <a:lvl1pPr>
              <a:buFont typeface="Arial" pitchFamily="34" charset="0"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Presenters name</a:t>
            </a:r>
            <a:endParaRPr lang="en-US" dirty="0"/>
          </a:p>
        </p:txBody>
      </p:sp>
      <p:pic>
        <p:nvPicPr>
          <p:cNvPr id="15" name="Picture 14" descr="cargo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87254">
            <a:off x="5571172" y="3446333"/>
            <a:ext cx="3147333" cy="2110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 descr="truck1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446149">
            <a:off x="5545327" y="1778405"/>
            <a:ext cx="2911092" cy="1950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 descr="truck2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51158" y="2661769"/>
            <a:ext cx="3391194" cy="2263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9463203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458" y="252208"/>
            <a:ext cx="8465574" cy="802302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99039" y="2433483"/>
            <a:ext cx="3749402" cy="995517"/>
          </a:xfrm>
        </p:spPr>
        <p:txBody>
          <a:bodyPr/>
          <a:lstStyle>
            <a:lvl1pPr marL="0" indent="0" algn="l">
              <a:spcBef>
                <a:spcPct val="50000"/>
              </a:spcBef>
              <a:buFontTx/>
              <a:buNone/>
              <a:defRPr sz="2400">
                <a:solidFill>
                  <a:schemeClr val="tx2"/>
                </a:solidFill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400" b="1" dirty="0" smtClean="0">
                <a:solidFill>
                  <a:schemeClr val="tx2"/>
                </a:solidFill>
              </a:rPr>
              <a:t>Client Name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484632" y="1219200"/>
            <a:ext cx="7964424" cy="417576"/>
          </a:xfrm>
        </p:spPr>
        <p:txBody>
          <a:bodyPr>
            <a:noAutofit/>
          </a:bodyPr>
          <a:lstStyle>
            <a:lvl1pPr marL="0" indent="0" algn="l">
              <a:buNone/>
              <a:defRPr sz="2800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1714498" y="6228559"/>
            <a:ext cx="3404650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effectLst/>
              </a:rPr>
              <a:t>Transportation leadership you can trust.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909" y="2169951"/>
            <a:ext cx="1039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chemeClr val="tx2"/>
                </a:solidFill>
              </a:rPr>
              <a:t>presented to</a:t>
            </a:r>
            <a:endParaRPr lang="en-US" sz="1400" b="1" i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4632" y="3517488"/>
            <a:ext cx="34037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tx2"/>
                </a:solidFill>
              </a:rPr>
              <a:t>presented by</a:t>
            </a:r>
            <a:r>
              <a:rPr lang="en-US" sz="1100" i="1" dirty="0" smtClean="0">
                <a:solidFill>
                  <a:schemeClr val="tx2"/>
                </a:solidFill>
              </a:rPr>
              <a:t/>
            </a:r>
            <a:br>
              <a:rPr lang="en-US" sz="1100" i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Cambridge Systematics, Inc.</a:t>
            </a:r>
            <a:endParaRPr lang="en-US" sz="2000" dirty="0"/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6575" y="5136971"/>
            <a:ext cx="3351213" cy="346075"/>
          </a:xfrm>
        </p:spPr>
        <p:txBody>
          <a:bodyPr/>
          <a:lstStyle>
            <a:lvl1pPr>
              <a:buFontTx/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84632" y="4075991"/>
            <a:ext cx="3763809" cy="1060980"/>
          </a:xfrm>
        </p:spPr>
        <p:txBody>
          <a:bodyPr/>
          <a:lstStyle>
            <a:lvl1pPr>
              <a:buFont typeface="Arial" pitchFamily="34" charset="0"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Presenters name</a:t>
            </a:r>
            <a:endParaRPr lang="en-US" dirty="0"/>
          </a:p>
        </p:txBody>
      </p:sp>
      <p:pic>
        <p:nvPicPr>
          <p:cNvPr id="18" name="Picture 17" descr="train1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769946">
            <a:off x="5480243" y="2081397"/>
            <a:ext cx="3124471" cy="2072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 descr="train3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22372" y="3565863"/>
            <a:ext cx="3383573" cy="2263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 descr="train2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89652">
            <a:off x="4322120" y="2681709"/>
            <a:ext cx="2270957" cy="1912786"/>
          </a:xfrm>
          <a:prstGeom prst="rect">
            <a:avLst/>
          </a:prstGeom>
          <a:solidFill>
            <a:schemeClr val="accent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9764927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458" y="252208"/>
            <a:ext cx="8465574" cy="802302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499039" y="2433483"/>
            <a:ext cx="3749402" cy="995517"/>
          </a:xfrm>
        </p:spPr>
        <p:txBody>
          <a:bodyPr/>
          <a:lstStyle>
            <a:lvl1pPr marL="0" indent="0" algn="l">
              <a:spcBef>
                <a:spcPct val="50000"/>
              </a:spcBef>
              <a:buFontTx/>
              <a:buNone/>
              <a:defRPr sz="2400">
                <a:solidFill>
                  <a:schemeClr val="tx2"/>
                </a:solidFill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400" b="1" dirty="0" smtClean="0">
                <a:solidFill>
                  <a:schemeClr val="tx2"/>
                </a:solidFill>
              </a:rPr>
              <a:t>Client Name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484632" y="1219200"/>
            <a:ext cx="7964424" cy="417576"/>
          </a:xfrm>
        </p:spPr>
        <p:txBody>
          <a:bodyPr>
            <a:noAutofit/>
          </a:bodyPr>
          <a:lstStyle>
            <a:lvl1pPr marL="0" indent="0" algn="l">
              <a:buNone/>
              <a:defRPr sz="2800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1714498" y="6228559"/>
            <a:ext cx="3404650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effectLst/>
              </a:rPr>
              <a:t>Transportation leadership you can trust.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909" y="2169951"/>
            <a:ext cx="1039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chemeClr val="tx2"/>
                </a:solidFill>
              </a:rPr>
              <a:t>presented to</a:t>
            </a:r>
            <a:endParaRPr lang="en-US" sz="1400" b="1" i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4632" y="3517488"/>
            <a:ext cx="34037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tx2"/>
                </a:solidFill>
              </a:rPr>
              <a:t>presented by</a:t>
            </a:r>
            <a:r>
              <a:rPr lang="en-US" sz="1100" i="1" dirty="0" smtClean="0">
                <a:solidFill>
                  <a:schemeClr val="tx2"/>
                </a:solidFill>
              </a:rPr>
              <a:t/>
            </a:r>
            <a:br>
              <a:rPr lang="en-US" sz="1100" i="1" dirty="0" smtClean="0">
                <a:solidFill>
                  <a:schemeClr val="tx2"/>
                </a:solidFill>
              </a:rPr>
            </a:br>
            <a:r>
              <a:rPr lang="en-US" sz="2000" b="1" dirty="0" smtClean="0">
                <a:solidFill>
                  <a:schemeClr val="tx2"/>
                </a:solidFill>
              </a:rPr>
              <a:t>Cambridge Systematics, Inc.</a:t>
            </a:r>
            <a:endParaRPr lang="en-US" sz="2000" dirty="0"/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6575" y="5136971"/>
            <a:ext cx="3351213" cy="346075"/>
          </a:xfrm>
        </p:spPr>
        <p:txBody>
          <a:bodyPr/>
          <a:lstStyle>
            <a:lvl1pPr>
              <a:buFontTx/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84632" y="4075991"/>
            <a:ext cx="3763809" cy="1060980"/>
          </a:xfrm>
        </p:spPr>
        <p:txBody>
          <a:bodyPr/>
          <a:lstStyle>
            <a:lvl1pPr>
              <a:buFont typeface="Arial" pitchFamily="34" charset="0"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Presenters name</a:t>
            </a:r>
            <a:endParaRPr lang="en-US" dirty="0"/>
          </a:p>
        </p:txBody>
      </p:sp>
      <p:pic>
        <p:nvPicPr>
          <p:cNvPr id="15" name="Picture 14" descr="sign1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97478" y="1866034"/>
            <a:ext cx="2880610" cy="20347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 descr="mirror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75839">
            <a:off x="4382600" y="3820096"/>
            <a:ext cx="2802365" cy="18288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 descr="road1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711566">
            <a:off x="6369832" y="2475228"/>
            <a:ext cx="2179509" cy="3254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2513212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 sz="1800" b="1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615" y="6117971"/>
            <a:ext cx="481166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25EB857B-AE0C-405A-9C7E-AD760E53DD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24813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828800"/>
            <a:ext cx="7886700" cy="3193026"/>
          </a:xfrm>
        </p:spPr>
        <p:txBody>
          <a:bodyPr anchor="ctr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1692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615" y="6117971"/>
            <a:ext cx="481166" cy="365125"/>
          </a:xfr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25EB857B-AE0C-405A-9C7E-AD760E53DD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6640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615" y="6117971"/>
            <a:ext cx="481166" cy="365125"/>
          </a:xfr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25EB857B-AE0C-405A-9C7E-AD760E53DD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18172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615" y="6117971"/>
            <a:ext cx="481166" cy="365125"/>
          </a:xfr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25EB857B-AE0C-405A-9C7E-AD760E53DD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72488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948" y="169606"/>
            <a:ext cx="8043402" cy="9438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948" y="1526458"/>
            <a:ext cx="8043402" cy="465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615" y="6117971"/>
            <a:ext cx="481166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25EB857B-AE0C-405A-9C7E-AD760E53DD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93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bg1"/>
          </a:solidFill>
          <a:effectLst>
            <a:innerShdw blurRad="63500" dist="50800">
              <a:prstClr val="black"/>
            </a:innerShdw>
          </a:effectLst>
          <a:latin typeface="+mj-lt"/>
          <a:ea typeface="+mj-ea"/>
          <a:cs typeface="+mj-cs"/>
        </a:defRPr>
      </a:lvl1pPr>
    </p:titleStyle>
    <p:bodyStyle>
      <a:lvl1pPr marL="346075" indent="-346075" algn="l" defTabSz="685800" rtl="0" eaLnBrk="1" latinLnBrk="0" hangingPunct="1">
        <a:lnSpc>
          <a:spcPct val="90000"/>
        </a:lnSpc>
        <a:spcBef>
          <a:spcPts val="750"/>
        </a:spcBef>
        <a:buSzPct val="80000"/>
        <a:buFontTx/>
        <a:buBlip>
          <a:blip r:embed="rId12"/>
        </a:buBlip>
        <a:defRPr sz="2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90000"/>
        </a:lnSpc>
        <a:spcBef>
          <a:spcPts val="1000"/>
        </a:spcBef>
        <a:buClr>
          <a:schemeClr val="bg2">
            <a:lumMod val="50000"/>
            <a:lumOff val="50000"/>
          </a:schemeClr>
        </a:buClr>
        <a:buFont typeface="Gill Sans MT" panose="020B0502020104020203" pitchFamily="34" charset="0"/>
        <a:buChar char="»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90000"/>
        </a:lnSpc>
        <a:spcBef>
          <a:spcPts val="1000"/>
        </a:spcBef>
        <a:buClr>
          <a:schemeClr val="bg2">
            <a:lumMod val="50000"/>
            <a:lumOff val="50000"/>
          </a:schemeClr>
        </a:buClr>
        <a:buFont typeface="Arial" panose="020B0604020202020204" pitchFamily="34" charset="0"/>
        <a:buChar char="♦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Tw Cen MT" panose="020B0602020104020603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emf"/><Relationship Id="rId4" Type="http://schemas.openxmlformats.org/officeDocument/2006/relationships/oleObject" Target="../embeddings/Microsoft_PowerPoint_97-2003_Presentation1.ppt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portationops.org/" TargetMode="External"/><Relationship Id="rId2" Type="http://schemas.openxmlformats.org/officeDocument/2006/relationships/hyperlink" Target="mailto:rmargiotta@camsys.com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NPMRDShelp@dot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458" y="422492"/>
            <a:ext cx="8465574" cy="796708"/>
          </a:xfrm>
        </p:spPr>
        <p:txBody>
          <a:bodyPr>
            <a:noAutofit/>
          </a:bodyPr>
          <a:lstStyle/>
          <a:p>
            <a:r>
              <a:rPr lang="en-US" sz="3600" dirty="0">
                <a:effectLst/>
              </a:rPr>
              <a:t>Application of the NPMRDS for Performance Management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AASHTO Webinar #2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September 16, 2015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Rich Margiotta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0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Prepping for NPMRDS analysis</a:t>
            </a:r>
          </a:p>
          <a:p>
            <a:r>
              <a:rPr lang="en-US" dirty="0" smtClean="0"/>
              <a:t>Accessing and downloading the data</a:t>
            </a:r>
          </a:p>
          <a:p>
            <a:r>
              <a:rPr lang="en-US" dirty="0" smtClean="0"/>
              <a:t>Reviewing the data</a:t>
            </a:r>
          </a:p>
          <a:p>
            <a:r>
              <a:rPr lang="en-US" dirty="0" smtClean="0"/>
              <a:t>Integration with other data sources (“conflation”)</a:t>
            </a:r>
          </a:p>
          <a:p>
            <a:r>
              <a:rPr lang="en-US" dirty="0" smtClean="0"/>
              <a:t>Data reduction</a:t>
            </a:r>
          </a:p>
          <a:p>
            <a:r>
              <a:rPr lang="en-US" dirty="0" smtClean="0"/>
              <a:t>Performance measure development</a:t>
            </a:r>
          </a:p>
          <a:p>
            <a:r>
              <a:rPr lang="en-US" dirty="0" smtClean="0"/>
              <a:t>Uses in performance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14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Prepping for NPMRDS Analysis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0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Resources Are Needed (1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948" y="1402774"/>
            <a:ext cx="8043402" cy="47741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server is not necessary to analyze one state’s data</a:t>
            </a:r>
          </a:p>
          <a:p>
            <a:pPr lvl="1"/>
            <a:r>
              <a:rPr lang="en-US" dirty="0" smtClean="0"/>
              <a:t>Powerful desktop is adequate and a large capacity external HD is strongly recommended</a:t>
            </a:r>
          </a:p>
          <a:p>
            <a:pPr lvl="1"/>
            <a:r>
              <a:rPr lang="en-US" dirty="0" smtClean="0"/>
              <a:t>Files are large: many records but only a few data elements per record</a:t>
            </a:r>
          </a:p>
          <a:p>
            <a:pPr lvl="2"/>
            <a:r>
              <a:rPr lang="en-US" dirty="0" smtClean="0"/>
              <a:t>Florida 2014:  293 million records</a:t>
            </a:r>
          </a:p>
          <a:p>
            <a:pPr lvl="2"/>
            <a:r>
              <a:rPr lang="en-US" dirty="0" smtClean="0"/>
              <a:t>Nevada 2014: 44 million records</a:t>
            </a:r>
          </a:p>
          <a:p>
            <a:r>
              <a:rPr lang="en-US" dirty="0" smtClean="0"/>
              <a:t>Statistical packages are great tools for manipulation</a:t>
            </a:r>
          </a:p>
          <a:p>
            <a:pPr lvl="1"/>
            <a:r>
              <a:rPr lang="en-US" dirty="0" smtClean="0"/>
              <a:t>SAS, R, Tableau are examples</a:t>
            </a:r>
          </a:p>
          <a:p>
            <a:pPr lvl="1"/>
            <a:r>
              <a:rPr lang="en-US" dirty="0" smtClean="0"/>
              <a:t>Visualization tools can make presentations more effective (e.g., Tableau)</a:t>
            </a:r>
          </a:p>
          <a:p>
            <a:pPr lvl="1"/>
            <a:r>
              <a:rPr lang="en-US" dirty="0" smtClean="0"/>
              <a:t>Many folks write their own Python code to do the manipulation</a:t>
            </a:r>
          </a:p>
          <a:p>
            <a:pPr lvl="1"/>
            <a:r>
              <a:rPr lang="en-US" dirty="0" smtClean="0"/>
              <a:t>Excel, Access not powerful enough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5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Resources Are Needed </a:t>
            </a:r>
            <a:r>
              <a:rPr lang="en-US" dirty="0" smtClean="0"/>
              <a:t>(2 </a:t>
            </a:r>
            <a:r>
              <a:rPr lang="en-US" dirty="0"/>
              <a:t>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Specialized data products are also available to aid analysis and visualization</a:t>
            </a:r>
          </a:p>
          <a:p>
            <a:pPr lvl="1"/>
            <a:r>
              <a:rPr lang="en-US" dirty="0" smtClean="0"/>
              <a:t>RITIS, iPeMS, analytic packages from travel time vendors are examples (there may be more)</a:t>
            </a:r>
          </a:p>
          <a:p>
            <a:r>
              <a:rPr lang="en-US" dirty="0" smtClean="0"/>
              <a:t>GIS </a:t>
            </a:r>
            <a:r>
              <a:rPr lang="en-US" dirty="0"/>
              <a:t>needed for file conflation and for display of results (if desired)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91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and Downloading the NPMRDS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1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 Center – Login Page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04" y="1704108"/>
            <a:ext cx="7973414" cy="4067841"/>
          </a:xfrm>
        </p:spPr>
      </p:pic>
    </p:spTree>
    <p:extLst>
      <p:ext uri="{BB962C8B-B14F-4D97-AF65-F5344CB8AC3E}">
        <p14:creationId xmlns:p14="http://schemas.microsoft.com/office/powerpoint/2010/main" val="215674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Page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48" y="1467810"/>
            <a:ext cx="8451857" cy="4423835"/>
          </a:xfrm>
        </p:spPr>
      </p:pic>
    </p:spTree>
    <p:extLst>
      <p:ext uri="{BB962C8B-B14F-4D97-AF65-F5344CB8AC3E}">
        <p14:creationId xmlns:p14="http://schemas.microsoft.com/office/powerpoint/2010/main" val="232323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on 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</a:rPr>
              <a:t>Americas</a:t>
            </a:r>
            <a:endParaRPr lang="en-US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63" y="1475510"/>
            <a:ext cx="8671930" cy="4405746"/>
          </a:xfrm>
        </p:spPr>
      </p:pic>
    </p:spTree>
    <p:extLst>
      <p:ext uri="{BB962C8B-B14F-4D97-AF65-F5344CB8AC3E}">
        <p14:creationId xmlns:p14="http://schemas.microsoft.com/office/powerpoint/2010/main" val="117708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Select the </a:t>
            </a:r>
            <a:r>
              <a:rPr lang="en-US" sz="3200" dirty="0" smtClean="0"/>
              <a:t>Months For Which You Need Data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42" y="1557438"/>
            <a:ext cx="8002203" cy="4531635"/>
          </a:xfrm>
        </p:spPr>
      </p:pic>
    </p:spTree>
    <p:extLst>
      <p:ext uri="{BB962C8B-B14F-4D97-AF65-F5344CB8AC3E}">
        <p14:creationId xmlns:p14="http://schemas.microsoft.com/office/powerpoint/2010/main" val="103904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Select the Months For Which You Need </a:t>
            </a:r>
            <a:r>
              <a:rPr lang="en-US" sz="3200" dirty="0" smtClean="0"/>
              <a:t>Data (cont.)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209" y="1474923"/>
            <a:ext cx="6338455" cy="4829940"/>
          </a:xfrm>
        </p:spPr>
      </p:pic>
    </p:spTree>
    <p:extLst>
      <p:ext uri="{BB962C8B-B14F-4D97-AF65-F5344CB8AC3E}">
        <p14:creationId xmlns:p14="http://schemas.microsoft.com/office/powerpoint/2010/main" val="275705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the Files You Wish to Download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3" y="1392382"/>
            <a:ext cx="7125078" cy="4623515"/>
          </a:xfrm>
        </p:spPr>
      </p:pic>
    </p:spTree>
    <p:extLst>
      <p:ext uri="{BB962C8B-B14F-4D97-AF65-F5344CB8AC3E}">
        <p14:creationId xmlns:p14="http://schemas.microsoft.com/office/powerpoint/2010/main" val="239439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 to the Download Folder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91" y="1527464"/>
            <a:ext cx="7029044" cy="4686031"/>
          </a:xfrm>
        </p:spPr>
      </p:pic>
    </p:spTree>
    <p:extLst>
      <p:ext uri="{BB962C8B-B14F-4D97-AF65-F5344CB8AC3E}">
        <p14:creationId xmlns:p14="http://schemas.microsoft.com/office/powerpoint/2010/main" val="223253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the Download </a:t>
            </a:r>
            <a:r>
              <a:rPr lang="en-US" dirty="0"/>
              <a:t>F</a:t>
            </a:r>
            <a:r>
              <a:rPr lang="en-US" dirty="0" smtClean="0"/>
              <a:t>older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736" y="1603040"/>
            <a:ext cx="6660573" cy="4545819"/>
          </a:xfrm>
        </p:spPr>
      </p:pic>
    </p:spTree>
    <p:extLst>
      <p:ext uri="{BB962C8B-B14F-4D97-AF65-F5344CB8AC3E}">
        <p14:creationId xmlns:p14="http://schemas.microsoft.com/office/powerpoint/2010/main" val="109431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NPMRDS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796" y="1386314"/>
            <a:ext cx="8043402" cy="49142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Monthly Travel Time Data File </a:t>
            </a:r>
          </a:p>
          <a:p>
            <a:pPr lvl="1"/>
            <a:r>
              <a:rPr lang="en-US" dirty="0"/>
              <a:t>Contains the travel time data for each day for a 1 month </a:t>
            </a:r>
            <a:r>
              <a:rPr lang="en-US" dirty="0" smtClean="0"/>
              <a:t>timeframe</a:t>
            </a:r>
          </a:p>
          <a:p>
            <a:pPr lvl="1"/>
            <a:r>
              <a:rPr lang="en-US" dirty="0" smtClean="0"/>
              <a:t>If no travel time measurement exist, there is a </a:t>
            </a:r>
            <a:r>
              <a:rPr lang="en-US" u="sng" dirty="0" smtClean="0"/>
              <a:t>missing record</a:t>
            </a:r>
            <a:r>
              <a:rPr lang="en-US" dirty="0" smtClean="0"/>
              <a:t> </a:t>
            </a:r>
          </a:p>
          <a:p>
            <a:r>
              <a:rPr lang="en-US" dirty="0"/>
              <a:t>TMC Static File </a:t>
            </a:r>
          </a:p>
          <a:p>
            <a:pPr lvl="1"/>
            <a:r>
              <a:rPr lang="en-US" dirty="0" smtClean="0"/>
              <a:t>Contains </a:t>
            </a:r>
            <a:r>
              <a:rPr lang="en-US" dirty="0"/>
              <a:t>descriptive information about the road segment </a:t>
            </a:r>
            <a:endParaRPr lang="en-US" dirty="0" smtClean="0"/>
          </a:p>
          <a:p>
            <a:pPr lvl="1"/>
            <a:r>
              <a:rPr lang="en-US" dirty="0" smtClean="0"/>
              <a:t>Updated ~quarterly</a:t>
            </a:r>
          </a:p>
          <a:p>
            <a:r>
              <a:rPr lang="en-US" dirty="0"/>
              <a:t>Shape File </a:t>
            </a:r>
          </a:p>
          <a:p>
            <a:pPr lvl="1"/>
            <a:r>
              <a:rPr lang="en-US" dirty="0"/>
              <a:t>Contains precise road geometry of the NHS and attributes about the road segment </a:t>
            </a:r>
            <a:endParaRPr lang="en-US" dirty="0" smtClean="0"/>
          </a:p>
          <a:p>
            <a:pPr lvl="1"/>
            <a:r>
              <a:rPr lang="en-US" dirty="0"/>
              <a:t>Updated ~</a:t>
            </a:r>
            <a:r>
              <a:rPr lang="en-US" dirty="0" smtClean="0"/>
              <a:t>quarterly</a:t>
            </a:r>
          </a:p>
          <a:p>
            <a:r>
              <a:rPr lang="en-US" dirty="0" smtClean="0"/>
              <a:t>Configuration management is extremely important</a:t>
            </a:r>
          </a:p>
          <a:p>
            <a:pPr lvl="1"/>
            <a:r>
              <a:rPr lang="en-US" dirty="0" smtClean="0"/>
              <a:t>Since TMC and Shape Files can change, important to link to Travel Time File </a:t>
            </a:r>
            <a:r>
              <a:rPr lang="en-US" u="sng" dirty="0" smtClean="0"/>
              <a:t>by date range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26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Travel Time Data in the NPMRDS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674840"/>
              </p:ext>
            </p:extLst>
          </p:nvPr>
        </p:nvGraphicFramePr>
        <p:xfrm>
          <a:off x="1122213" y="1113503"/>
          <a:ext cx="6785268" cy="5131439"/>
        </p:xfrm>
        <a:graphic>
          <a:graphicData uri="http://schemas.openxmlformats.org/drawingml/2006/table">
            <a:tbl>
              <a:tblPr/>
              <a:tblGrid>
                <a:gridCol w="1130878"/>
                <a:gridCol w="1130878"/>
                <a:gridCol w="1130878"/>
                <a:gridCol w="1130878"/>
                <a:gridCol w="1130878"/>
                <a:gridCol w="1130878"/>
              </a:tblGrid>
              <a:tr h="641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Epoch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Travel Time All Vehicles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Travel Time Passenger Vehicles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Travel Time Freight Trucks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115N04294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64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Quarterly Static File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3773433"/>
              </p:ext>
            </p:extLst>
          </p:nvPr>
        </p:nvGraphicFramePr>
        <p:xfrm>
          <a:off x="280559" y="1330030"/>
          <a:ext cx="8395850" cy="45823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9585"/>
                <a:gridCol w="839585"/>
                <a:gridCol w="839585"/>
                <a:gridCol w="839585"/>
                <a:gridCol w="839585"/>
                <a:gridCol w="839585"/>
                <a:gridCol w="839585"/>
                <a:gridCol w="839585"/>
                <a:gridCol w="839585"/>
                <a:gridCol w="839585"/>
              </a:tblGrid>
              <a:tr h="4582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TMC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ADMIN Level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State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County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TMC Length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Road Number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Road Name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Latitude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Longitude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Road Direction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ctr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101N12243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3.0708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Fairview Ave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32.46574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-86.45075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Westbound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101P12243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0.4051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Fairview Ave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32.46574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-86.45075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Eastbound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101N12240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1.7211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Selma Hwy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32.43816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-86.47395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Westbound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101N12241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1.0802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Selma Hwy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32.45949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-86.46992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Westbound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101P12240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1.9155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Selma Hwy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32.43816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-86.47395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Eastbound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101N12238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8.5621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32.43577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-86.64807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Westbound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101N12239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1.8429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32.43083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-86.50345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Westbound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101N12242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0.4255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32.46023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-86.45149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Westbound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101P12239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8.5621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32.43083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-86.50345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Eastbound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101P12242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1.1638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32.46023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-86.45149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Eastbound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101P12244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3.1625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32.48769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-86.40981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Eastbound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101N05081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5.1410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I-65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32.48632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-86.40686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Southbound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101N05082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13.8747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I-65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32.54749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-86.45538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Southbound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101P05082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5.2390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I-65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32.54749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-86.45538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Northbound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101P05083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13.8725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I-65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32.7328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-86.53998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Northbound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101N11433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1.2386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US-31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32.42504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-86.41156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Southbound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101N11434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2.0926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US-31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32.43805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-86.4253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Southbound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  <a:tr h="2291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101N11435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Alabama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Autauga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3.5978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US-31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32.46006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-86.45065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Southbound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04" marR="9004" marT="9004" marB="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07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Reviewing the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1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Quality Control (QC)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step in </a:t>
            </a:r>
            <a:r>
              <a:rPr lang="en-US" u="sng" dirty="0" smtClean="0"/>
              <a:t>any</a:t>
            </a:r>
            <a:r>
              <a:rPr lang="en-US" dirty="0" smtClean="0"/>
              <a:t> data analysis is to become familiar with the data</a:t>
            </a:r>
          </a:p>
          <a:p>
            <a:pPr lvl="1"/>
            <a:r>
              <a:rPr lang="en-US" dirty="0" smtClean="0"/>
              <a:t>Is it reasonable?  Does it fall into the expected range or are there outliers?</a:t>
            </a:r>
          </a:p>
          <a:p>
            <a:pPr lvl="1"/>
            <a:r>
              <a:rPr lang="en-US" dirty="0" smtClean="0"/>
              <a:t>Where are the holes (missing data)?</a:t>
            </a:r>
          </a:p>
          <a:p>
            <a:r>
              <a:rPr lang="en-US" dirty="0" smtClean="0"/>
              <a:t>No formal rules for conducting QC have been established, but there are some general guidelines that analysts have used (still evolving)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15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Completeness:  Missing Epochs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" r="19722" b="5525"/>
          <a:stretch/>
        </p:blipFill>
        <p:spPr bwMode="auto">
          <a:xfrm>
            <a:off x="675409" y="1157032"/>
            <a:ext cx="7947789" cy="54931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1198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Outliers:  Speed Analysis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721341"/>
              </p:ext>
            </p:extLst>
          </p:nvPr>
        </p:nvGraphicFramePr>
        <p:xfrm>
          <a:off x="239661" y="1350817"/>
          <a:ext cx="8664677" cy="4767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897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Missing Data:  What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Sometimes we need a complete data set to compute measures like delay (which is a sum)</a:t>
            </a:r>
          </a:p>
          <a:p>
            <a:r>
              <a:rPr lang="en-US" dirty="0" smtClean="0"/>
              <a:t>As with QC, no formal rules have been established for </a:t>
            </a:r>
            <a:r>
              <a:rPr lang="en-US" u="sng" dirty="0" smtClean="0"/>
              <a:t>imputation</a:t>
            </a:r>
            <a:r>
              <a:rPr lang="en-US" dirty="0" smtClean="0"/>
              <a:t>, but that hasn’t stopped analysts from undertaking a necessary evil</a:t>
            </a:r>
          </a:p>
          <a:p>
            <a:pPr lvl="1"/>
            <a:r>
              <a:rPr lang="en-US" dirty="0" smtClean="0"/>
              <a:t>Develop factors by detailed cross-classifications with existing data, in a tiered structure</a:t>
            </a:r>
          </a:p>
          <a:p>
            <a:pPr lvl="2"/>
            <a:r>
              <a:rPr lang="en-US" dirty="0" smtClean="0"/>
              <a:t>Average travel time by TMC by DOW by epoch </a:t>
            </a:r>
          </a:p>
          <a:p>
            <a:pPr lvl="2"/>
            <a:r>
              <a:rPr lang="en-US" dirty="0" smtClean="0"/>
              <a:t>Average travel time by TMC by DOW by hour </a:t>
            </a:r>
          </a:p>
          <a:p>
            <a:pPr lvl="2"/>
            <a:r>
              <a:rPr lang="en-US" dirty="0" smtClean="0"/>
              <a:t>Average travel time by roadway by DOW by hour</a:t>
            </a:r>
          </a:p>
          <a:p>
            <a:pPr lvl="1"/>
            <a:r>
              <a:rPr lang="en-US" dirty="0" smtClean="0"/>
              <a:t>Gets less </a:t>
            </a:r>
            <a:r>
              <a:rPr lang="en-US" smtClean="0"/>
              <a:t>accurate </a:t>
            </a:r>
            <a:r>
              <a:rPr lang="en-US" smtClean="0"/>
              <a:t>as </a:t>
            </a:r>
            <a:r>
              <a:rPr lang="en-US" smtClean="0"/>
              <a:t>you </a:t>
            </a:r>
            <a:r>
              <a:rPr lang="en-US" smtClean="0"/>
              <a:t>move </a:t>
            </a:r>
            <a:r>
              <a:rPr lang="en-US" dirty="0" smtClean="0"/>
              <a:t>up the chain</a:t>
            </a:r>
          </a:p>
          <a:p>
            <a:pPr lvl="1"/>
            <a:r>
              <a:rPr lang="en-US" dirty="0" smtClean="0"/>
              <a:t>Many other strategies possible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30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Outliers:  What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Statistical trimming: lop off bottom X% and top Y%</a:t>
            </a:r>
          </a:p>
          <a:p>
            <a:r>
              <a:rPr lang="en-US" dirty="0" smtClean="0"/>
              <a:t>Minimum and maximum speed values</a:t>
            </a:r>
          </a:p>
          <a:p>
            <a:pPr lvl="1"/>
            <a:r>
              <a:rPr lang="en-US" dirty="0" smtClean="0"/>
              <a:t>Best set by highway type</a:t>
            </a:r>
          </a:p>
          <a:p>
            <a:pPr lvl="1"/>
            <a:r>
              <a:rPr lang="en-US" dirty="0" smtClean="0"/>
              <a:t>Deleting high speeds less of a concern than low speeds for performance measures</a:t>
            </a:r>
          </a:p>
          <a:p>
            <a:pPr lvl="2"/>
            <a:r>
              <a:rPr lang="en-US" dirty="0" smtClean="0"/>
              <a:t>Very low speeds are possible with near-full closure and very bad weather</a:t>
            </a:r>
          </a:p>
          <a:p>
            <a:pPr lvl="2"/>
            <a:r>
              <a:rPr lang="en-US" dirty="0" smtClean="0"/>
              <a:t>More sophisticated methods would try to detect these conditions</a:t>
            </a:r>
          </a:p>
          <a:p>
            <a:r>
              <a:rPr lang="en-US" dirty="0" smtClean="0"/>
              <a:t>Typical values (simplistic approach) </a:t>
            </a:r>
          </a:p>
          <a:p>
            <a:pPr lvl="1"/>
            <a:r>
              <a:rPr lang="en-US" dirty="0" smtClean="0"/>
              <a:t>&lt; 2-4 mph </a:t>
            </a:r>
          </a:p>
          <a:p>
            <a:pPr lvl="1"/>
            <a:r>
              <a:rPr lang="en-US" dirty="0" smtClean="0"/>
              <a:t>&gt; {(SpeedLimit or FreeFlow Speed) +10-15 mph}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1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With Other Data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68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Conflation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“Conflation” is the process of matching probe speed data to </a:t>
            </a:r>
            <a:r>
              <a:rPr lang="en-US" dirty="0" smtClean="0"/>
              <a:t>other roadway data to obtain other data elements for analysis</a:t>
            </a:r>
          </a:p>
          <a:p>
            <a:pPr lvl="1"/>
            <a:r>
              <a:rPr lang="en-US" dirty="0" smtClean="0"/>
              <a:t>Traffic volumes</a:t>
            </a:r>
          </a:p>
          <a:p>
            <a:pPr lvl="2"/>
            <a:r>
              <a:rPr lang="en-US" dirty="0" smtClean="0"/>
              <a:t>Needed to calculate delay</a:t>
            </a:r>
          </a:p>
          <a:p>
            <a:pPr lvl="2"/>
            <a:r>
              <a:rPr lang="en-US" dirty="0" smtClean="0"/>
              <a:t>Proper weighting when aggregating performance measures </a:t>
            </a:r>
          </a:p>
          <a:p>
            <a:pPr lvl="2"/>
            <a:r>
              <a:rPr lang="en-US" dirty="0" smtClean="0"/>
              <a:t>Truck percentages</a:t>
            </a:r>
          </a:p>
          <a:p>
            <a:pPr lvl="1"/>
            <a:r>
              <a:rPr lang="en-US" dirty="0" smtClean="0"/>
              <a:t>Roadway characteristics (e.g., number of lanes, capacity)</a:t>
            </a:r>
          </a:p>
          <a:p>
            <a:pPr lvl="1"/>
            <a:r>
              <a:rPr lang="en-US" dirty="0" smtClean="0"/>
              <a:t>Signalization</a:t>
            </a:r>
          </a:p>
          <a:p>
            <a:r>
              <a:rPr lang="en-US" dirty="0"/>
              <a:t>The first step in the conflation process is determining which roadway network will serve as the base network for </a:t>
            </a:r>
            <a:r>
              <a:rPr lang="en-US" dirty="0" smtClean="0"/>
              <a:t>conflation</a:t>
            </a:r>
          </a:p>
          <a:p>
            <a:r>
              <a:rPr lang="en-US" dirty="0" smtClean="0"/>
              <a:t>The </a:t>
            </a:r>
            <a:r>
              <a:rPr lang="en-US" dirty="0"/>
              <a:t>process of conflation is facilitated by using geographic information system (GIS) to import and compare the end points of the </a:t>
            </a:r>
            <a:r>
              <a:rPr lang="en-US" dirty="0" smtClean="0"/>
              <a:t>different networks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82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Illustration of the Conflation Process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81991" y="1610591"/>
            <a:ext cx="6307282" cy="407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of “Companion” Volumes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want 5-minute volumes by direction so they can be paired with the NPMRDS travel time measurement, but…</a:t>
            </a:r>
          </a:p>
          <a:p>
            <a:r>
              <a:rPr lang="en-US" dirty="0"/>
              <a:t>Unless a continuously operating volume detector is present on the conflated network, all we have to work with is </a:t>
            </a:r>
            <a:r>
              <a:rPr lang="en-US" dirty="0" smtClean="0"/>
              <a:t>AADT</a:t>
            </a:r>
          </a:p>
          <a:p>
            <a:r>
              <a:rPr lang="en-US" dirty="0" smtClean="0"/>
              <a:t>Solution: use default temporal distributions</a:t>
            </a:r>
          </a:p>
          <a:p>
            <a:pPr lvl="1"/>
            <a:r>
              <a:rPr lang="en-US" dirty="0" smtClean="0"/>
              <a:t>State-specific or national defaults</a:t>
            </a:r>
          </a:p>
          <a:p>
            <a:pPr lvl="1"/>
            <a:r>
              <a:rPr lang="en-US" dirty="0" smtClean="0"/>
              <a:t>Really an interim solution because we’re mixing measurements and estimates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0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 for Fusing Volume and Travel Time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Requires conflation of networks used by each data source</a:t>
            </a:r>
          </a:p>
          <a:p>
            <a:r>
              <a:rPr lang="en-US" dirty="0" smtClean="0"/>
              <a:t>Short-count based AADTs are the vast majority of volume data</a:t>
            </a:r>
          </a:p>
          <a:p>
            <a:pPr marL="796925" lvl="1" indent="-457200">
              <a:buFont typeface="+mj-lt"/>
              <a:buAutoNum type="arabicPeriod"/>
            </a:pPr>
            <a:r>
              <a:rPr lang="en-US" dirty="0" smtClean="0"/>
              <a:t>Assign AADT to individual links in travel time network (or vice versa)</a:t>
            </a:r>
          </a:p>
          <a:p>
            <a:pPr marL="796925" lvl="1" indent="-457200">
              <a:buFont typeface="+mj-lt"/>
              <a:buAutoNum type="arabicPeriod"/>
            </a:pPr>
            <a:r>
              <a:rPr lang="en-US" dirty="0" smtClean="0"/>
              <a:t>Use default hourly distributions to develop volumes for each time period (epoch) in the travel time data (e.g., divide by 12 to get 5-minute epochs)</a:t>
            </a:r>
          </a:p>
          <a:p>
            <a:pPr marL="796925" lvl="1" indent="-457200">
              <a:buFont typeface="+mj-lt"/>
              <a:buAutoNum type="arabicPeriod"/>
            </a:pPr>
            <a:r>
              <a:rPr lang="en-US" dirty="0" smtClean="0"/>
              <a:t>Use default vehicle classification distributions (preferably by hour) to get number of trucks in each epoch</a:t>
            </a:r>
          </a:p>
          <a:p>
            <a:r>
              <a:rPr lang="en-US" dirty="0" smtClean="0"/>
              <a:t>Not ideal but paired volume/travel time measurements rarely exist</a:t>
            </a:r>
          </a:p>
          <a:p>
            <a:pPr lvl="1"/>
            <a:r>
              <a:rPr lang="en-US" dirty="0" smtClean="0"/>
              <a:t>Exception: Freeway ITS detectors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081F-17E5-412B-8BBA-0C6213A582E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60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Temporal Distribution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582249584"/>
              </p:ext>
            </p:extLst>
          </p:nvPr>
        </p:nvGraphicFramePr>
        <p:xfrm>
          <a:off x="1007918" y="1381991"/>
          <a:ext cx="7055427" cy="4735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908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110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Roadway Segmentation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analysis units for congestion and reliability</a:t>
            </a:r>
          </a:p>
          <a:p>
            <a:r>
              <a:rPr lang="en-US" dirty="0" smtClean="0"/>
              <a:t>“Not too long, not too short, just right”</a:t>
            </a:r>
          </a:p>
          <a:p>
            <a:r>
              <a:rPr lang="en-US" dirty="0" smtClean="0"/>
              <a:t>Short links subject to high variability</a:t>
            </a:r>
          </a:p>
          <a:p>
            <a:r>
              <a:rPr lang="en-US" dirty="0" smtClean="0"/>
              <a:t>Long links mask effect of bottlenecks</a:t>
            </a:r>
          </a:p>
          <a:p>
            <a:r>
              <a:rPr lang="en-US" dirty="0" smtClean="0"/>
              <a:t>Freeways</a:t>
            </a:r>
          </a:p>
          <a:p>
            <a:pPr lvl="1"/>
            <a:r>
              <a:rPr lang="en-US" dirty="0" smtClean="0"/>
              <a:t>3-5 miles in urban areas</a:t>
            </a:r>
          </a:p>
          <a:p>
            <a:pPr lvl="1"/>
            <a:r>
              <a:rPr lang="en-US" dirty="0" smtClean="0"/>
              <a:t>5-10 miles elsewhere</a:t>
            </a:r>
          </a:p>
          <a:p>
            <a:r>
              <a:rPr lang="en-US" dirty="0" smtClean="0"/>
              <a:t>Signalized highways</a:t>
            </a:r>
          </a:p>
          <a:p>
            <a:pPr lvl="1"/>
            <a:r>
              <a:rPr lang="en-US" dirty="0" smtClean="0"/>
              <a:t>Include multiple intersections; length depends on signal density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081F-17E5-412B-8BBA-0C6213A582E6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6706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Developing Travel Times For Corridors or Trips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approach:  add up travel times for all TMCs for each epoch</a:t>
            </a:r>
          </a:p>
          <a:p>
            <a:pPr lvl="1"/>
            <a:r>
              <a:rPr lang="en-US" dirty="0" smtClean="0"/>
              <a:t>Reasonable for relatively short distances (&lt; 10 miles) but for longer distances “time/space displacement” becomes an issue</a:t>
            </a:r>
          </a:p>
          <a:p>
            <a:r>
              <a:rPr lang="en-US" dirty="0" smtClean="0"/>
              <a:t>Complex approach: trajectory (virtual probe) method</a:t>
            </a:r>
          </a:p>
          <a:p>
            <a:pPr lvl="1"/>
            <a:r>
              <a:rPr lang="en-US" dirty="0" smtClean="0"/>
              <a:t>Simulate the movement of a vehicle in time and space, capture travel time over corridor</a:t>
            </a:r>
          </a:p>
          <a:p>
            <a:pPr lvl="1"/>
            <a:r>
              <a:rPr lang="en-US" dirty="0" smtClean="0"/>
              <a:t>Closer to true corridor travel time</a:t>
            </a:r>
          </a:p>
          <a:p>
            <a:r>
              <a:rPr lang="en-US" dirty="0" smtClean="0"/>
              <a:t>Missing data can confound both methods</a:t>
            </a:r>
          </a:p>
          <a:p>
            <a:pPr lvl="1"/>
            <a:r>
              <a:rPr lang="en-US" dirty="0" smtClean="0"/>
              <a:t>If imputation has not been done, just expand existing data as a sample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154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Vehicle Trajectory (Virtual Probe)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5439" y="3017121"/>
            <a:ext cx="8043402" cy="465050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081F-17E5-412B-8BBA-0C6213A582E6}" type="slidenum">
              <a:rPr lang="en-US" smtClean="0"/>
              <a:t>33</a:t>
            </a:fld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53491" y="1490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164237"/>
              </p:ext>
            </p:extLst>
          </p:nvPr>
        </p:nvGraphicFramePr>
        <p:xfrm>
          <a:off x="1610591" y="1330036"/>
          <a:ext cx="5725391" cy="5230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Presentation" r:id="rId4" imgW="3427333" imgH="4570627" progId="PowerPoint.Show.8">
                  <p:embed/>
                </p:oleObj>
              </mc:Choice>
              <mc:Fallback>
                <p:oleObj name="Presentation" r:id="rId4" imgW="3427333" imgH="4570627" progId="PowerPoint.Show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1751" t="16261" r="4272" b="23489"/>
                      <a:stretch>
                        <a:fillRect/>
                      </a:stretch>
                    </p:blipFill>
                    <p:spPr bwMode="auto">
                      <a:xfrm>
                        <a:off x="1610591" y="1330036"/>
                        <a:ext cx="5725391" cy="52305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70882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Calculating the Reference </a:t>
            </a:r>
            <a:r>
              <a:rPr lang="en-US" dirty="0" smtClean="0"/>
              <a:t>Speed for the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philosophies, each with pros and cons</a:t>
            </a:r>
          </a:p>
          <a:p>
            <a:pPr lvl="1"/>
            <a:r>
              <a:rPr lang="en-US" dirty="0" smtClean="0"/>
              <a:t>Really just a “sliding scale” for ranking, but does affect the amount of delay used in benefit/cost analysis</a:t>
            </a:r>
          </a:p>
          <a:p>
            <a:r>
              <a:rPr lang="en-US" dirty="0" smtClean="0"/>
              <a:t>Guidance</a:t>
            </a:r>
          </a:p>
          <a:p>
            <a:pPr lvl="1"/>
            <a:r>
              <a:rPr lang="en-US" dirty="0" smtClean="0"/>
              <a:t>Agencies should be free to use their approaches for conducting congestion analyses</a:t>
            </a:r>
          </a:p>
          <a:p>
            <a:pPr lvl="2"/>
            <a:r>
              <a:rPr lang="en-US" dirty="0" smtClean="0"/>
              <a:t>Policy-based vs. data-based</a:t>
            </a:r>
          </a:p>
          <a:p>
            <a:pPr lvl="1"/>
            <a:r>
              <a:rPr lang="en-US" dirty="0" smtClean="0"/>
              <a:t>A standard method provides the ability to compare across areas</a:t>
            </a:r>
          </a:p>
          <a:p>
            <a:pPr lvl="2"/>
            <a:r>
              <a:rPr lang="en-US" dirty="0" smtClean="0"/>
              <a:t>Agencies can still use their own approach for decisions, but also report  the measures based on the standard method</a:t>
            </a:r>
          </a:p>
          <a:p>
            <a:pPr lvl="1"/>
            <a:r>
              <a:rPr lang="en-US" dirty="0" smtClean="0"/>
              <a:t>Standard method based on analyzing probe data during weekend early morning hours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081F-17E5-412B-8BBA-0C6213A582E6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2880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Speeds from the NPMRDS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6485917"/>
              </p:ext>
            </p:extLst>
          </p:nvPr>
        </p:nvGraphicFramePr>
        <p:xfrm>
          <a:off x="613064" y="1548245"/>
          <a:ext cx="7647708" cy="36129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7611"/>
                <a:gridCol w="1837611"/>
                <a:gridCol w="1324162"/>
                <a:gridCol w="1324162"/>
                <a:gridCol w="1324162"/>
              </a:tblGrid>
              <a:tr h="820882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</a:rPr>
                        <a:t>State</a:t>
                      </a:r>
                      <a:endParaRPr lang="en-US" sz="1800" b="1" baseline="0" dirty="0">
                        <a:solidFill>
                          <a:schemeClr val="bg2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</a:rPr>
                        <a:t>Roadway</a:t>
                      </a:r>
                      <a:endParaRPr lang="en-US" sz="1800" b="1" baseline="0" dirty="0">
                        <a:solidFill>
                          <a:schemeClr val="bg2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b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</a:rPr>
                        <a:t>Average Reference </a:t>
                      </a:r>
                      <a:r>
                        <a:rPr lang="en-US" sz="1800" baseline="0" dirty="0" smtClean="0">
                          <a:solidFill>
                            <a:schemeClr val="bg2"/>
                          </a:solidFill>
                          <a:effectLst/>
                        </a:rPr>
                        <a:t>Speed (Computed as Free Flow Speed)</a:t>
                      </a: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</a:rPr>
                        <a:t/>
                      </a:r>
                      <a:b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</a:rPr>
                      </a:b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</a:rPr>
                        <a:t>(Miles per Hour)</a:t>
                      </a:r>
                      <a:endParaRPr lang="en-US" sz="18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74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</a:rPr>
                        <a:t>Passenger Cars</a:t>
                      </a:r>
                      <a:endParaRPr lang="en-US" sz="1800" b="1" baseline="0" dirty="0">
                        <a:solidFill>
                          <a:schemeClr val="bg2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</a:rPr>
                        <a:t>Trucks</a:t>
                      </a:r>
                      <a:endParaRPr lang="en-US" sz="1800" b="1" baseline="0" dirty="0">
                        <a:solidFill>
                          <a:schemeClr val="bg2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</a:rPr>
                        <a:t>Combined</a:t>
                      </a:r>
                      <a:endParaRPr lang="en-US" sz="1800" b="1" baseline="0" dirty="0">
                        <a:solidFill>
                          <a:schemeClr val="bg2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</a:tr>
              <a:tr h="548121">
                <a:tc rowSpan="2">
                  <a:txBody>
                    <a:bodyPr/>
                    <a:lstStyle/>
                    <a:p>
                      <a:pPr marL="0" marR="0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</a:rPr>
                        <a:t>Florida</a:t>
                      </a:r>
                      <a:endParaRPr lang="en-US" sz="18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Interstate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5770" algn="dec"/>
                        </a:tabLs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73.0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5770" algn="dec"/>
                        </a:tabLs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63.5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5770" algn="dec"/>
                        </a:tabLs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71.3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</a:tr>
              <a:tr h="5481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Remainder NHS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5770" algn="dec"/>
                        </a:tabLs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48.3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5770" algn="dec"/>
                        </a:tabLs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45.3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5770" algn="dec"/>
                        </a:tabLs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48.0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</a:tr>
              <a:tr h="548121">
                <a:tc rowSpan="2">
                  <a:txBody>
                    <a:bodyPr/>
                    <a:lstStyle/>
                    <a:p>
                      <a:pPr marL="0" marR="0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baseline="0" dirty="0">
                          <a:solidFill>
                            <a:schemeClr val="bg2"/>
                          </a:solidFill>
                          <a:effectLst/>
                        </a:rPr>
                        <a:t>Tennessee</a:t>
                      </a:r>
                      <a:endParaRPr lang="en-US" sz="18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Interstate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5770" algn="dec"/>
                        </a:tabLs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70.0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5770" algn="dec"/>
                        </a:tabLs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62.2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5770" algn="dec"/>
                        </a:tabLs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66.0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</a:tr>
              <a:tr h="5481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Remainder NHS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5770" algn="dec"/>
                        </a:tabLs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49.9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5770" algn="dec"/>
                        </a:tabLs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46.5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45770" algn="dec"/>
                        </a:tabLst>
                      </a:pPr>
                      <a:r>
                        <a:rPr lang="en-US" sz="1600" baseline="0" dirty="0">
                          <a:solidFill>
                            <a:schemeClr val="bg2"/>
                          </a:solidFill>
                          <a:effectLst/>
                        </a:rPr>
                        <a:t>49.0</a:t>
                      </a:r>
                      <a:endParaRPr lang="en-US" sz="1600" baseline="0" dirty="0">
                        <a:solidFill>
                          <a:schemeClr val="bg2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081F-17E5-412B-8BBA-0C6213A582E6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481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Measure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0751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Wide Variety of Performance Measures Possible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that we have the building blocks of travel time, distance, reference travel time, and possibly volumes, we can develop a suite of measures</a:t>
            </a:r>
          </a:p>
          <a:p>
            <a:pPr lvl="1"/>
            <a:r>
              <a:rPr lang="en-US" dirty="0"/>
              <a:t>Total Delay </a:t>
            </a:r>
            <a:r>
              <a:rPr lang="en-US" dirty="0" smtClean="0"/>
              <a:t>(vehicle-hours) </a:t>
            </a:r>
            <a:endParaRPr lang="en-US" dirty="0"/>
          </a:p>
          <a:p>
            <a:pPr lvl="1"/>
            <a:r>
              <a:rPr lang="en-US" dirty="0"/>
              <a:t>Mean Travel-Time Index (MTTI)</a:t>
            </a:r>
          </a:p>
          <a:p>
            <a:pPr lvl="1"/>
            <a:r>
              <a:rPr lang="en-US" dirty="0"/>
              <a:t>95</a:t>
            </a:r>
            <a:r>
              <a:rPr lang="en-US" baseline="30000" dirty="0"/>
              <a:t>th</a:t>
            </a:r>
            <a:r>
              <a:rPr lang="en-US" dirty="0"/>
              <a:t> percentile Travel-Time Index</a:t>
            </a:r>
          </a:p>
          <a:p>
            <a:pPr lvl="1"/>
            <a:r>
              <a:rPr lang="en-US" dirty="0"/>
              <a:t>80</a:t>
            </a:r>
            <a:r>
              <a:rPr lang="en-US" baseline="30000" dirty="0"/>
              <a:t>th</a:t>
            </a:r>
            <a:r>
              <a:rPr lang="en-US" dirty="0"/>
              <a:t> Percentile Travel-Time Index (P80TTI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Other percentile based indices</a:t>
            </a:r>
          </a:p>
          <a:p>
            <a:pPr lvl="1"/>
            <a:r>
              <a:rPr lang="en-US" dirty="0" smtClean="0"/>
              <a:t>Queue lengths</a:t>
            </a:r>
          </a:p>
          <a:p>
            <a:pPr lvl="1"/>
            <a:r>
              <a:rPr lang="en-US" dirty="0" smtClean="0"/>
              <a:t>% time spent under congested conditions</a:t>
            </a:r>
          </a:p>
          <a:p>
            <a:pPr lvl="1"/>
            <a:r>
              <a:rPr lang="en-US" dirty="0" smtClean="0"/>
              <a:t>% highway miles experiencing congestion</a:t>
            </a:r>
          </a:p>
          <a:p>
            <a:pPr lvl="1"/>
            <a:r>
              <a:rPr lang="en-US" dirty="0" smtClean="0"/>
              <a:t>Etc.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3434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Facility Performance Measures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544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Corridor Report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098" y="1214252"/>
            <a:ext cx="9144000" cy="555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101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Capturing Queues at a Bottleneck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081F-17E5-412B-8BBA-0C6213A582E6}" type="slidenum">
              <a:rPr lang="en-US" smtClean="0"/>
              <a:t>40</a:t>
            </a:fld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205345"/>
            <a:ext cx="5496791" cy="491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14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Truck-Specific Congestion Hotspots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" t="1450" r="1524" b="653"/>
          <a:stretch/>
        </p:blipFill>
        <p:spPr bwMode="auto">
          <a:xfrm>
            <a:off x="1205345" y="1236519"/>
            <a:ext cx="6182591" cy="52465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243301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Examples of Performance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agencies doing interesting things with the NPMRDS</a:t>
            </a:r>
          </a:p>
          <a:p>
            <a:r>
              <a:rPr lang="en-US" dirty="0" smtClean="0"/>
              <a:t>FHWA will be developing a compendium of example applications so that agencies can get an idea of what their peers are doing</a:t>
            </a:r>
          </a:p>
          <a:p>
            <a:r>
              <a:rPr lang="en-US" dirty="0" smtClean="0"/>
              <a:t>FHWA also will develop guidance on MAP-21 performance measures for congestion, reliability and freight performance after Final Rule is published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081F-17E5-412B-8BBA-0C6213A582E6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6904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NPMRDS Uses in Performance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590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far, we’ve focused on performance </a:t>
            </a:r>
            <a:r>
              <a:rPr lang="en-US" u="sng" dirty="0" smtClean="0"/>
              <a:t>measurement</a:t>
            </a:r>
            <a:r>
              <a:rPr lang="en-US" dirty="0" smtClean="0"/>
              <a:t>, which is a component of performance </a:t>
            </a:r>
            <a:r>
              <a:rPr lang="en-US" u="sng" dirty="0" smtClean="0"/>
              <a:t>management</a:t>
            </a:r>
          </a:p>
          <a:p>
            <a:r>
              <a:rPr lang="en-US" dirty="0" smtClean="0"/>
              <a:t>Performance management is a process of making decisions based on performance measurement and entails several activities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2511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AutoShape 335"/>
          <p:cNvCxnSpPr>
            <a:cxnSpLocks noChangeShapeType="1"/>
          </p:cNvCxnSpPr>
          <p:nvPr/>
        </p:nvCxnSpPr>
        <p:spPr bwMode="auto">
          <a:xfrm>
            <a:off x="1274457" y="4513634"/>
            <a:ext cx="686015" cy="0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46" name="AutoShape 335"/>
          <p:cNvCxnSpPr>
            <a:cxnSpLocks noChangeShapeType="1"/>
          </p:cNvCxnSpPr>
          <p:nvPr/>
        </p:nvCxnSpPr>
        <p:spPr bwMode="auto">
          <a:xfrm flipH="1">
            <a:off x="5488682" y="6215078"/>
            <a:ext cx="2468880" cy="0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8" name="AutoShape 335"/>
          <p:cNvCxnSpPr>
            <a:cxnSpLocks noChangeShapeType="1"/>
          </p:cNvCxnSpPr>
          <p:nvPr/>
        </p:nvCxnSpPr>
        <p:spPr bwMode="auto">
          <a:xfrm flipH="1">
            <a:off x="5488682" y="4524759"/>
            <a:ext cx="2468880" cy="0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43" name="AutoShape 335"/>
          <p:cNvCxnSpPr>
            <a:cxnSpLocks noChangeShapeType="1"/>
          </p:cNvCxnSpPr>
          <p:nvPr/>
        </p:nvCxnSpPr>
        <p:spPr bwMode="auto">
          <a:xfrm flipH="1">
            <a:off x="5486685" y="2454110"/>
            <a:ext cx="2468880" cy="0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44" name="AutoShape 335"/>
          <p:cNvCxnSpPr>
            <a:cxnSpLocks noChangeShapeType="1"/>
          </p:cNvCxnSpPr>
          <p:nvPr/>
        </p:nvCxnSpPr>
        <p:spPr bwMode="auto">
          <a:xfrm flipH="1">
            <a:off x="5486685" y="3488767"/>
            <a:ext cx="2468880" cy="0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45" name="AutoShape 335"/>
          <p:cNvCxnSpPr>
            <a:cxnSpLocks noChangeShapeType="1"/>
          </p:cNvCxnSpPr>
          <p:nvPr/>
        </p:nvCxnSpPr>
        <p:spPr bwMode="auto">
          <a:xfrm flipH="1">
            <a:off x="5482714" y="4006764"/>
            <a:ext cx="2468880" cy="0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The NPMRDS </a:t>
            </a:r>
            <a:r>
              <a:rPr lang="en-US" sz="3200" dirty="0"/>
              <a:t>Supports </a:t>
            </a:r>
            <a:r>
              <a:rPr lang="en-US" sz="3200" dirty="0" smtClean="0"/>
              <a:t>the Performance </a:t>
            </a:r>
            <a:r>
              <a:rPr lang="en-US" sz="3200" dirty="0"/>
              <a:t>Management </a:t>
            </a:r>
            <a:r>
              <a:rPr lang="en-US" sz="3200" dirty="0" smtClean="0"/>
              <a:t>Process</a:t>
            </a:r>
            <a:endParaRPr lang="en-US" dirty="0"/>
          </a:p>
        </p:txBody>
      </p:sp>
      <p:sp>
        <p:nvSpPr>
          <p:cNvPr id="9" name="Rectangle 306"/>
          <p:cNvSpPr>
            <a:spLocks noChangeArrowheads="1"/>
          </p:cNvSpPr>
          <p:nvPr/>
        </p:nvSpPr>
        <p:spPr bwMode="auto">
          <a:xfrm>
            <a:off x="1975148" y="1797616"/>
            <a:ext cx="3496624" cy="27432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8FD59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Develop Performance Measures</a:t>
            </a:r>
            <a:endParaRPr lang="en-US" sz="11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Rectangle 324"/>
          <p:cNvSpPr>
            <a:spLocks noChangeArrowheads="1"/>
          </p:cNvSpPr>
          <p:nvPr/>
        </p:nvSpPr>
        <p:spPr bwMode="auto">
          <a:xfrm>
            <a:off x="531157" y="1705670"/>
            <a:ext cx="1115573" cy="2421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Refine Measures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AutoShape 335"/>
          <p:cNvCxnSpPr>
            <a:cxnSpLocks noChangeShapeType="1"/>
            <a:stCxn id="9" idx="2"/>
            <a:endCxn id="12" idx="0"/>
          </p:cNvCxnSpPr>
          <p:nvPr/>
        </p:nvCxnSpPr>
        <p:spPr bwMode="auto">
          <a:xfrm>
            <a:off x="3723460" y="2071936"/>
            <a:ext cx="0" cy="243677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sp>
        <p:nvSpPr>
          <p:cNvPr id="12" name="Rectangle 306"/>
          <p:cNvSpPr>
            <a:spLocks noChangeArrowheads="1"/>
          </p:cNvSpPr>
          <p:nvPr/>
        </p:nvSpPr>
        <p:spPr bwMode="auto">
          <a:xfrm>
            <a:off x="1975148" y="2315613"/>
            <a:ext cx="3496624" cy="27432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8FD59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Establish Targets</a:t>
            </a:r>
            <a:endParaRPr lang="en-US" sz="11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ectangle 306"/>
          <p:cNvSpPr>
            <a:spLocks noChangeArrowheads="1"/>
          </p:cNvSpPr>
          <p:nvPr/>
        </p:nvSpPr>
        <p:spPr bwMode="auto">
          <a:xfrm>
            <a:off x="1975148" y="3351607"/>
            <a:ext cx="3496624" cy="27432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8FD59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Monitor Conditions and Trends Empirically</a:t>
            </a:r>
            <a:endParaRPr lang="en-US" sz="11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Rectangle 324"/>
          <p:cNvSpPr>
            <a:spLocks noChangeArrowheads="1"/>
          </p:cNvSpPr>
          <p:nvPr/>
        </p:nvSpPr>
        <p:spPr bwMode="auto">
          <a:xfrm>
            <a:off x="531157" y="2220464"/>
            <a:ext cx="1115573" cy="2421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Adjust Targets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324"/>
          <p:cNvSpPr>
            <a:spLocks noChangeArrowheads="1"/>
          </p:cNvSpPr>
          <p:nvPr/>
        </p:nvSpPr>
        <p:spPr bwMode="auto">
          <a:xfrm>
            <a:off x="378347" y="3261889"/>
            <a:ext cx="1421192" cy="2421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18288" tIns="44450" rIns="182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 Monitoring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306"/>
          <p:cNvSpPr>
            <a:spLocks noChangeArrowheads="1"/>
          </p:cNvSpPr>
          <p:nvPr/>
        </p:nvSpPr>
        <p:spPr bwMode="auto">
          <a:xfrm>
            <a:off x="1975148" y="3869604"/>
            <a:ext cx="3496624" cy="27432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8FD59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Identify Problems; Implement Projects and Policies</a:t>
            </a:r>
            <a:endParaRPr lang="en-US" sz="11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Rectangle 306"/>
          <p:cNvSpPr>
            <a:spLocks noChangeArrowheads="1"/>
          </p:cNvSpPr>
          <p:nvPr/>
        </p:nvSpPr>
        <p:spPr bwMode="auto">
          <a:xfrm>
            <a:off x="1975148" y="4387599"/>
            <a:ext cx="3496624" cy="27432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8FD59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Evaluate Actions</a:t>
            </a:r>
            <a:endParaRPr lang="en-US" sz="11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Rectangle 306"/>
          <p:cNvSpPr>
            <a:spLocks noChangeArrowheads="1"/>
          </p:cNvSpPr>
          <p:nvPr/>
        </p:nvSpPr>
        <p:spPr bwMode="auto">
          <a:xfrm>
            <a:off x="378346" y="4301808"/>
            <a:ext cx="1259904" cy="416642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8FD59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Library of</a:t>
            </a:r>
            <a:b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Benefits</a:t>
            </a:r>
            <a:r>
              <a:rPr lang="en-US" sz="11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and Costs</a:t>
            </a:r>
            <a:endParaRPr lang="en-US" sz="11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Diamond 18"/>
          <p:cNvSpPr/>
          <p:nvPr/>
        </p:nvSpPr>
        <p:spPr bwMode="auto">
          <a:xfrm>
            <a:off x="3210111" y="4819548"/>
            <a:ext cx="1026695" cy="608626"/>
          </a:xfrm>
          <a:prstGeom prst="diamond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Success</a:t>
            </a:r>
            <a:b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  <a:endParaRPr lang="en-US" sz="11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Rectangle 306"/>
          <p:cNvSpPr>
            <a:spLocks noChangeArrowheads="1"/>
          </p:cNvSpPr>
          <p:nvPr/>
        </p:nvSpPr>
        <p:spPr bwMode="auto">
          <a:xfrm>
            <a:off x="1975148" y="5600882"/>
            <a:ext cx="3496624" cy="27432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8FD59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Remediate Original Action</a:t>
            </a:r>
            <a:endParaRPr lang="en-US" sz="11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Rectangle 306"/>
          <p:cNvSpPr>
            <a:spLocks noChangeArrowheads="1"/>
          </p:cNvSpPr>
          <p:nvPr/>
        </p:nvSpPr>
        <p:spPr bwMode="auto">
          <a:xfrm>
            <a:off x="1975148" y="6071536"/>
            <a:ext cx="3496624" cy="27432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8FD59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Assess Progress Toward Targets</a:t>
            </a:r>
            <a:endParaRPr lang="en-US" sz="11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22" name="AutoShape 335"/>
          <p:cNvCxnSpPr>
            <a:cxnSpLocks noChangeShapeType="1"/>
            <a:stCxn id="12" idx="2"/>
            <a:endCxn id="36" idx="0"/>
          </p:cNvCxnSpPr>
          <p:nvPr/>
        </p:nvCxnSpPr>
        <p:spPr bwMode="auto">
          <a:xfrm>
            <a:off x="3723460" y="2589933"/>
            <a:ext cx="3968" cy="243677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23" name="AutoShape 335"/>
          <p:cNvCxnSpPr>
            <a:cxnSpLocks noChangeShapeType="1"/>
            <a:stCxn id="13" idx="2"/>
            <a:endCxn id="16" idx="0"/>
          </p:cNvCxnSpPr>
          <p:nvPr/>
        </p:nvCxnSpPr>
        <p:spPr bwMode="auto">
          <a:xfrm>
            <a:off x="3723460" y="3625927"/>
            <a:ext cx="0" cy="243677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24" name="AutoShape 335"/>
          <p:cNvCxnSpPr>
            <a:cxnSpLocks noChangeShapeType="1"/>
            <a:stCxn id="16" idx="2"/>
            <a:endCxn id="17" idx="0"/>
          </p:cNvCxnSpPr>
          <p:nvPr/>
        </p:nvCxnSpPr>
        <p:spPr bwMode="auto">
          <a:xfrm>
            <a:off x="3723460" y="4143924"/>
            <a:ext cx="0" cy="243675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25" name="AutoShape 335"/>
          <p:cNvCxnSpPr>
            <a:cxnSpLocks noChangeShapeType="1"/>
            <a:stCxn id="17" idx="2"/>
            <a:endCxn id="19" idx="0"/>
          </p:cNvCxnSpPr>
          <p:nvPr/>
        </p:nvCxnSpPr>
        <p:spPr bwMode="auto">
          <a:xfrm flipH="1">
            <a:off x="3723459" y="4661919"/>
            <a:ext cx="1" cy="157629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26" name="AutoShape 335"/>
          <p:cNvCxnSpPr>
            <a:cxnSpLocks noChangeShapeType="1"/>
            <a:stCxn id="19" idx="2"/>
            <a:endCxn id="20" idx="0"/>
          </p:cNvCxnSpPr>
          <p:nvPr/>
        </p:nvCxnSpPr>
        <p:spPr bwMode="auto">
          <a:xfrm>
            <a:off x="3723459" y="5428174"/>
            <a:ext cx="1" cy="172708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27" name="AutoShape 335"/>
          <p:cNvCxnSpPr>
            <a:cxnSpLocks noChangeShapeType="1"/>
            <a:stCxn id="20" idx="2"/>
            <a:endCxn id="21" idx="0"/>
          </p:cNvCxnSpPr>
          <p:nvPr/>
        </p:nvCxnSpPr>
        <p:spPr bwMode="auto">
          <a:xfrm>
            <a:off x="3723460" y="5875202"/>
            <a:ext cx="0" cy="196334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28" name="Elbow Connector 27"/>
          <p:cNvCxnSpPr>
            <a:stCxn id="19" idx="1"/>
            <a:endCxn id="18" idx="2"/>
          </p:cNvCxnSpPr>
          <p:nvPr/>
        </p:nvCxnSpPr>
        <p:spPr bwMode="auto">
          <a:xfrm rot="10800000">
            <a:off x="1008299" y="4718451"/>
            <a:ext cx="2201813" cy="405411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29" name="Elbow Connector 28"/>
          <p:cNvCxnSpPr>
            <a:stCxn id="21" idx="1"/>
          </p:cNvCxnSpPr>
          <p:nvPr/>
        </p:nvCxnSpPr>
        <p:spPr bwMode="auto">
          <a:xfrm rot="10800000">
            <a:off x="291342" y="4794806"/>
            <a:ext cx="1683806" cy="1413891"/>
          </a:xfrm>
          <a:prstGeom prst="bentConnector3">
            <a:avLst>
              <a:gd name="adj1" fmla="val 99961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30" name="AutoShape 335"/>
          <p:cNvCxnSpPr>
            <a:cxnSpLocks noChangeShapeType="1"/>
          </p:cNvCxnSpPr>
          <p:nvPr/>
        </p:nvCxnSpPr>
        <p:spPr bwMode="auto">
          <a:xfrm>
            <a:off x="291501" y="2437893"/>
            <a:ext cx="1668971" cy="0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31" name="AutoShape 335"/>
          <p:cNvCxnSpPr>
            <a:cxnSpLocks noChangeShapeType="1"/>
          </p:cNvCxnSpPr>
          <p:nvPr/>
        </p:nvCxnSpPr>
        <p:spPr bwMode="auto">
          <a:xfrm>
            <a:off x="291501" y="3488767"/>
            <a:ext cx="1668971" cy="0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sp>
        <p:nvSpPr>
          <p:cNvPr id="32" name="Rectangle 324"/>
          <p:cNvSpPr>
            <a:spLocks noChangeArrowheads="1"/>
          </p:cNvSpPr>
          <p:nvPr/>
        </p:nvSpPr>
        <p:spPr bwMode="auto">
          <a:xfrm>
            <a:off x="1960472" y="5118477"/>
            <a:ext cx="207779" cy="2421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11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lang="en-US" sz="11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ectangle 324"/>
          <p:cNvSpPr>
            <a:spLocks noChangeArrowheads="1"/>
          </p:cNvSpPr>
          <p:nvPr/>
        </p:nvSpPr>
        <p:spPr bwMode="auto">
          <a:xfrm>
            <a:off x="3771318" y="5370482"/>
            <a:ext cx="216225" cy="2421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11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lang="en-US" sz="11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Rectangle 306"/>
          <p:cNvSpPr>
            <a:spLocks noChangeArrowheads="1"/>
          </p:cNvSpPr>
          <p:nvPr/>
        </p:nvSpPr>
        <p:spPr bwMode="auto">
          <a:xfrm>
            <a:off x="1975146" y="1279619"/>
            <a:ext cx="3496624" cy="27432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8FD59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Goals and Objectives</a:t>
            </a:r>
            <a:endParaRPr lang="en-US" sz="11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35" name="AutoShape 335"/>
          <p:cNvCxnSpPr>
            <a:cxnSpLocks noChangeShapeType="1"/>
            <a:stCxn id="34" idx="2"/>
            <a:endCxn id="9" idx="0"/>
          </p:cNvCxnSpPr>
          <p:nvPr/>
        </p:nvCxnSpPr>
        <p:spPr bwMode="auto">
          <a:xfrm>
            <a:off x="3723458" y="1553939"/>
            <a:ext cx="2" cy="243677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sp>
        <p:nvSpPr>
          <p:cNvPr id="36" name="Rectangle 306"/>
          <p:cNvSpPr>
            <a:spLocks noChangeArrowheads="1"/>
          </p:cNvSpPr>
          <p:nvPr/>
        </p:nvSpPr>
        <p:spPr bwMode="auto">
          <a:xfrm>
            <a:off x="1979116" y="2833610"/>
            <a:ext cx="3496624" cy="27432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8FD59C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Develop Program and Strategy Types</a:t>
            </a:r>
            <a:endParaRPr lang="en-US" sz="11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37" name="AutoShape 335"/>
          <p:cNvCxnSpPr>
            <a:cxnSpLocks noChangeShapeType="1"/>
            <a:stCxn id="36" idx="2"/>
            <a:endCxn id="13" idx="0"/>
          </p:cNvCxnSpPr>
          <p:nvPr/>
        </p:nvCxnSpPr>
        <p:spPr bwMode="auto">
          <a:xfrm flipH="1">
            <a:off x="3723460" y="3107930"/>
            <a:ext cx="3968" cy="243677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38" name="AutoShape 335"/>
          <p:cNvCxnSpPr>
            <a:cxnSpLocks noChangeShapeType="1"/>
          </p:cNvCxnSpPr>
          <p:nvPr/>
        </p:nvCxnSpPr>
        <p:spPr bwMode="auto">
          <a:xfrm>
            <a:off x="291501" y="1934776"/>
            <a:ext cx="1668971" cy="0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 type="stealth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>
            <a:off x="291501" y="1934776"/>
            <a:ext cx="0" cy="3318695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Elbow Connector 39"/>
          <p:cNvCxnSpPr>
            <a:stCxn id="20" idx="1"/>
            <a:endCxn id="18" idx="2"/>
          </p:cNvCxnSpPr>
          <p:nvPr/>
        </p:nvCxnSpPr>
        <p:spPr bwMode="auto">
          <a:xfrm rot="10800000">
            <a:off x="1008298" y="4718450"/>
            <a:ext cx="966850" cy="1019592"/>
          </a:xfrm>
          <a:prstGeom prst="bentConnector2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42" name="Rectangle 306"/>
          <p:cNvSpPr>
            <a:spLocks noChangeArrowheads="1"/>
          </p:cNvSpPr>
          <p:nvPr/>
        </p:nvSpPr>
        <p:spPr bwMode="auto">
          <a:xfrm>
            <a:off x="7268432" y="1279619"/>
            <a:ext cx="1765840" cy="526665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  <a:shade val="30000"/>
                  <a:satMod val="115000"/>
                </a:schemeClr>
              </a:gs>
              <a:gs pos="50000">
                <a:schemeClr val="accent3">
                  <a:lumMod val="50000"/>
                  <a:shade val="67500"/>
                  <a:satMod val="115000"/>
                </a:schemeClr>
              </a:gs>
              <a:gs pos="100000">
                <a:schemeClr val="accent3">
                  <a:lumMod val="5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NPMRDS</a:t>
            </a:r>
            <a:endParaRPr lang="en-US" sz="1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7" name="Rectangle 324"/>
          <p:cNvSpPr>
            <a:spLocks noChangeArrowheads="1"/>
          </p:cNvSpPr>
          <p:nvPr/>
        </p:nvSpPr>
        <p:spPr bwMode="auto">
          <a:xfrm>
            <a:off x="5471770" y="2090373"/>
            <a:ext cx="1796662" cy="3944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18288" tIns="44450" rIns="182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Data </a:t>
            </a:r>
            <a:b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Forecasting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Rectangle 324"/>
          <p:cNvSpPr>
            <a:spLocks noChangeArrowheads="1"/>
          </p:cNvSpPr>
          <p:nvPr/>
        </p:nvSpPr>
        <p:spPr bwMode="auto">
          <a:xfrm>
            <a:off x="5471770" y="3114215"/>
            <a:ext cx="1792093" cy="3944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18288" tIns="44450" rIns="182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Annual Report, Dashboard, and MAP-21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Rectangle 324"/>
          <p:cNvSpPr>
            <a:spLocks noChangeArrowheads="1"/>
          </p:cNvSpPr>
          <p:nvPr/>
        </p:nvSpPr>
        <p:spPr bwMode="auto">
          <a:xfrm>
            <a:off x="5471770" y="3625927"/>
            <a:ext cx="1792093" cy="3944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18288" tIns="44450" rIns="182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Bottleneck ID</a:t>
            </a:r>
            <a:b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Corridor Performance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Rectangle 324"/>
          <p:cNvSpPr>
            <a:spLocks noChangeArrowheads="1"/>
          </p:cNvSpPr>
          <p:nvPr/>
        </p:nvSpPr>
        <p:spPr bwMode="auto">
          <a:xfrm>
            <a:off x="5471770" y="5828231"/>
            <a:ext cx="1796661" cy="3944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18288" tIns="44450" rIns="182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Annual Target</a:t>
            </a:r>
            <a:b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Achievement Report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Rectangle 306"/>
          <p:cNvSpPr>
            <a:spLocks noChangeArrowheads="1"/>
          </p:cNvSpPr>
          <p:nvPr/>
        </p:nvSpPr>
        <p:spPr bwMode="auto">
          <a:xfrm>
            <a:off x="5471770" y="4223709"/>
            <a:ext cx="1792092" cy="3749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Data </a:t>
            </a: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Evaluations</a:t>
            </a:r>
          </a:p>
        </p:txBody>
      </p:sp>
    </p:spTree>
    <p:extLst>
      <p:ext uri="{BB962C8B-B14F-4D97-AF65-F5344CB8AC3E}">
        <p14:creationId xmlns:p14="http://schemas.microsoft.com/office/powerpoint/2010/main" val="29097815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Evaluations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Historically, we have done exhaustive planning and forecasting of what we </a:t>
            </a:r>
            <a:r>
              <a:rPr lang="en-US" u="sng" dirty="0" smtClean="0"/>
              <a:t>expect</a:t>
            </a:r>
            <a:r>
              <a:rPr lang="en-US" dirty="0" smtClean="0"/>
              <a:t> projects to achieve, but infrequently do we investigate what actually happened.  Even then, data has been a serious limitation.</a:t>
            </a:r>
          </a:p>
          <a:p>
            <a:r>
              <a:rPr lang="en-US" dirty="0" smtClean="0"/>
              <a:t>NPMRDS (and data like it) is the core of an on-going evaluation system</a:t>
            </a:r>
          </a:p>
          <a:p>
            <a:pPr lvl="1"/>
            <a:r>
              <a:rPr lang="en-US" dirty="0" smtClean="0"/>
              <a:t>Data are already in place – no special collection needed</a:t>
            </a:r>
          </a:p>
          <a:p>
            <a:pPr lvl="1"/>
            <a:r>
              <a:rPr lang="en-US" dirty="0" smtClean="0"/>
              <a:t>Provides data of primary interest: congestion and reliability</a:t>
            </a:r>
          </a:p>
          <a:p>
            <a:pPr lvl="1"/>
            <a:r>
              <a:rPr lang="en-US" dirty="0" smtClean="0"/>
              <a:t>Supporting data needed for explanation and controls</a:t>
            </a:r>
          </a:p>
          <a:p>
            <a:pPr lvl="2"/>
            <a:r>
              <a:rPr lang="en-US" dirty="0" smtClean="0"/>
              <a:t>Demand, incidents, weather, work zones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3147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Richard Margiotta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rmargiotta@camsys.com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Presentation available at:</a:t>
            </a: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http://transportationops.org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NPMRDS Help Email:</a:t>
            </a:r>
          </a:p>
          <a:p>
            <a:pPr marL="0" indent="0">
              <a:buNone/>
            </a:pPr>
            <a:r>
              <a:rPr lang="en-US" dirty="0" smtClean="0">
                <a:hlinkClick r:id="rId4"/>
              </a:rPr>
              <a:t>NPMRDShelp@dot.gov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B857B-AE0C-405A-9C7E-AD760E53DDEB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2293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cs_glass_rebuild">
  <a:themeElements>
    <a:clrScheme name="cs_glass">
      <a:dk1>
        <a:srgbClr val="00376F"/>
      </a:dk1>
      <a:lt1>
        <a:srgbClr val="FFFFFF"/>
      </a:lt1>
      <a:dk2>
        <a:srgbClr val="003A69"/>
      </a:dk2>
      <a:lt2>
        <a:srgbClr val="002448"/>
      </a:lt2>
      <a:accent1>
        <a:srgbClr val="D2D200"/>
      </a:accent1>
      <a:accent2>
        <a:srgbClr val="5DB6FF"/>
      </a:accent2>
      <a:accent3>
        <a:srgbClr val="FF8080"/>
      </a:accent3>
      <a:accent4>
        <a:srgbClr val="97A7F3"/>
      </a:accent4>
      <a:accent5>
        <a:srgbClr val="CECECE"/>
      </a:accent5>
      <a:accent6>
        <a:srgbClr val="A2E3A2"/>
      </a:accent6>
      <a:hlink>
        <a:srgbClr val="0099CC"/>
      </a:hlink>
      <a:folHlink>
        <a:srgbClr val="0099CC"/>
      </a:folHlink>
    </a:clrScheme>
    <a:fontScheme name="cs_glass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s_glass_rebuild" id="{231AA76E-0E47-46B5-9D31-FAE098A96920}" vid="{29818DC6-8B68-47F4-93FB-520E5D0423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cs_glass</Template>
  <TotalTime>1866</TotalTime>
  <Words>1907</Words>
  <Application>Microsoft Office PowerPoint</Application>
  <PresentationFormat>On-screen Show (4:3)</PresentationFormat>
  <Paragraphs>543</Paragraphs>
  <Slides>47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cs_glass_rebuild</vt:lpstr>
      <vt:lpstr>Presentation</vt:lpstr>
      <vt:lpstr>Application of the NPMRDS for Performance Management </vt:lpstr>
      <vt:lpstr>Topics to be Covered</vt:lpstr>
      <vt:lpstr>Prepping for NPMRDS Analysis </vt:lpstr>
      <vt:lpstr>What Resources Are Needed (1 of 2)</vt:lpstr>
      <vt:lpstr>What Resources Are Needed (2 of 2)</vt:lpstr>
      <vt:lpstr>Accessing and Downloading the NPMRDS</vt:lpstr>
      <vt:lpstr>Download Center – Login Page</vt:lpstr>
      <vt:lpstr>Home Page</vt:lpstr>
      <vt:lpstr>Click on Americas</vt:lpstr>
      <vt:lpstr>Select the Months For Which You Need Data</vt:lpstr>
      <vt:lpstr>Select the Months For Which You Need Data (cont.)</vt:lpstr>
      <vt:lpstr>Select the Files You Wish to Download</vt:lpstr>
      <vt:lpstr>Browse to the Download Folder</vt:lpstr>
      <vt:lpstr>Select the Download Folder</vt:lpstr>
      <vt:lpstr>Three NPMRDS Files</vt:lpstr>
      <vt:lpstr>Travel Time Data in the NPMRDS</vt:lpstr>
      <vt:lpstr>Quarterly Static File</vt:lpstr>
      <vt:lpstr>Reviewing the Data</vt:lpstr>
      <vt:lpstr>Data Quality Control (QC)</vt:lpstr>
      <vt:lpstr>Completeness:  Missing Epochs</vt:lpstr>
      <vt:lpstr>Outliers:  Speed Analysis</vt:lpstr>
      <vt:lpstr>Missing Data:  What to Do?</vt:lpstr>
      <vt:lpstr>Outliers:  What To Do?</vt:lpstr>
      <vt:lpstr>Integration With Other Data Sources</vt:lpstr>
      <vt:lpstr>Conflation Procedures</vt:lpstr>
      <vt:lpstr>Illustration of the Conflation Process</vt:lpstr>
      <vt:lpstr>Development of “Companion” Volumes</vt:lpstr>
      <vt:lpstr>Method for Fusing Volume and Travel Time Data</vt:lpstr>
      <vt:lpstr>Example Temporal Distribution</vt:lpstr>
      <vt:lpstr>Data Reduction</vt:lpstr>
      <vt:lpstr>Roadway Segmentation</vt:lpstr>
      <vt:lpstr>Developing Travel Times For Corridors or Trips</vt:lpstr>
      <vt:lpstr>Vehicle Trajectory (Virtual Probe) Method</vt:lpstr>
      <vt:lpstr>Calculating the Reference Speed for the Measures</vt:lpstr>
      <vt:lpstr>Reference Speeds from the NPMRDS</vt:lpstr>
      <vt:lpstr>Performance Measure Development</vt:lpstr>
      <vt:lpstr>Wide Variety of Performance Measures Possible </vt:lpstr>
      <vt:lpstr>Example of Facility Performance Measures</vt:lpstr>
      <vt:lpstr>Example Corridor Report</vt:lpstr>
      <vt:lpstr>Capturing Queues at a Bottleneck</vt:lpstr>
      <vt:lpstr>Truck-Specific Congestion Hotspots</vt:lpstr>
      <vt:lpstr>Additional Examples of Performance Measures</vt:lpstr>
      <vt:lpstr>NPMRDS Uses in Performance Management</vt:lpstr>
      <vt:lpstr>Overview </vt:lpstr>
      <vt:lpstr>The NPMRDS Supports the Performance Management Process</vt:lpstr>
      <vt:lpstr>Conducting Evaluations</vt:lpstr>
      <vt:lpstr>Thank you!</vt:lpstr>
    </vt:vector>
  </TitlesOfParts>
  <Company>Cambridge Systematics,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the NPMRDS for Performance Management</dc:title>
  <dc:creator>Cambridge Systematics, Inc.</dc:creator>
  <cp:lastModifiedBy>Deborah Rouse</cp:lastModifiedBy>
  <cp:revision>18</cp:revision>
  <cp:lastPrinted>2015-09-10T12:34:23Z</cp:lastPrinted>
  <dcterms:created xsi:type="dcterms:W3CDTF">2015-09-10T12:11:53Z</dcterms:created>
  <dcterms:modified xsi:type="dcterms:W3CDTF">2015-09-16T17:19:19Z</dcterms:modified>
</cp:coreProperties>
</file>